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56"/>
  </p:notesMasterIdLst>
  <p:sldIdLst>
    <p:sldId id="256" r:id="rId2"/>
    <p:sldId id="308" r:id="rId3"/>
    <p:sldId id="257" r:id="rId4"/>
    <p:sldId id="258" r:id="rId5"/>
    <p:sldId id="259" r:id="rId6"/>
    <p:sldId id="260" r:id="rId7"/>
    <p:sldId id="261" r:id="rId8"/>
    <p:sldId id="262" r:id="rId9"/>
    <p:sldId id="263" r:id="rId10"/>
    <p:sldId id="264" r:id="rId11"/>
    <p:sldId id="309" r:id="rId12"/>
    <p:sldId id="307" r:id="rId13"/>
    <p:sldId id="265" r:id="rId14"/>
    <p:sldId id="266" r:id="rId15"/>
    <p:sldId id="267" r:id="rId16"/>
    <p:sldId id="268" r:id="rId17"/>
    <p:sldId id="270" r:id="rId18"/>
    <p:sldId id="271" r:id="rId19"/>
    <p:sldId id="272" r:id="rId20"/>
    <p:sldId id="269" r:id="rId21"/>
    <p:sldId id="276" r:id="rId22"/>
    <p:sldId id="275" r:id="rId23"/>
    <p:sldId id="273" r:id="rId24"/>
    <p:sldId id="277" r:id="rId25"/>
    <p:sldId id="278" r:id="rId26"/>
    <p:sldId id="274" r:id="rId27"/>
    <p:sldId id="279" r:id="rId28"/>
    <p:sldId id="280" r:id="rId29"/>
    <p:sldId id="281" r:id="rId30"/>
    <p:sldId id="282" r:id="rId31"/>
    <p:sldId id="283" r:id="rId32"/>
    <p:sldId id="284" r:id="rId33"/>
    <p:sldId id="305" r:id="rId34"/>
    <p:sldId id="285" r:id="rId35"/>
    <p:sldId id="286" r:id="rId36"/>
    <p:sldId id="287" r:id="rId37"/>
    <p:sldId id="295" r:id="rId38"/>
    <p:sldId id="288" r:id="rId39"/>
    <p:sldId id="293" r:id="rId40"/>
    <p:sldId id="289" r:id="rId41"/>
    <p:sldId id="292" r:id="rId42"/>
    <p:sldId id="290" r:id="rId43"/>
    <p:sldId id="291" r:id="rId44"/>
    <p:sldId id="296" r:id="rId45"/>
    <p:sldId id="294" r:id="rId46"/>
    <p:sldId id="297" r:id="rId47"/>
    <p:sldId id="299" r:id="rId48"/>
    <p:sldId id="298" r:id="rId49"/>
    <p:sldId id="300" r:id="rId50"/>
    <p:sldId id="301" r:id="rId51"/>
    <p:sldId id="302" r:id="rId52"/>
    <p:sldId id="306" r:id="rId53"/>
    <p:sldId id="303" r:id="rId54"/>
    <p:sldId id="304" r:id="rId5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A600"/>
    <a:srgbClr val="CCCC00"/>
    <a:srgbClr val="9B9701"/>
    <a:srgbClr val="FFCC00"/>
    <a:srgbClr val="009900"/>
    <a:srgbClr val="CCFFCC"/>
    <a:srgbClr val="99FF99"/>
    <a:srgbClr val="86EA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2" autoAdjust="0"/>
    <p:restoredTop sz="94686" autoAdjust="0"/>
  </p:normalViewPr>
  <p:slideViewPr>
    <p:cSldViewPr>
      <p:cViewPr>
        <p:scale>
          <a:sx n="116" d="100"/>
          <a:sy n="116" d="100"/>
        </p:scale>
        <p:origin x="-1494" y="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33C28B-5745-4516-81D1-000D223955B8}" type="datetimeFigureOut">
              <a:rPr lang="ru-RU" smtClean="0"/>
              <a:pPr/>
              <a:t>23.01.2026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C7E04D-F457-4767-A738-C53B6C20533A}" type="slidenum">
              <a:rPr lang="ru-RU" smtClean="0"/>
              <a:pPr/>
              <a:t>‹#›</a:t>
            </a:fld>
            <a:endParaRPr lang="ru-RU"/>
          </a:p>
        </p:txBody>
      </p:sp>
    </p:spTree>
    <p:extLst>
      <p:ext uri="{BB962C8B-B14F-4D97-AF65-F5344CB8AC3E}">
        <p14:creationId xmlns:p14="http://schemas.microsoft.com/office/powerpoint/2010/main" val="584815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8C7E04D-F457-4767-A738-C53B6C20533A}" type="slidenum">
              <a:rPr lang="ru-RU" smtClean="0"/>
              <a:pPr/>
              <a:t>10</a:t>
            </a:fld>
            <a:endParaRPr lang="ru-RU"/>
          </a:p>
        </p:txBody>
      </p:sp>
    </p:spTree>
    <p:extLst>
      <p:ext uri="{BB962C8B-B14F-4D97-AF65-F5344CB8AC3E}">
        <p14:creationId xmlns:p14="http://schemas.microsoft.com/office/powerpoint/2010/main" val="1554036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8C7E04D-F457-4767-A738-C53B6C20533A}" type="slidenum">
              <a:rPr lang="ru-RU" smtClean="0"/>
              <a:pPr/>
              <a:t>53</a:t>
            </a:fld>
            <a:endParaRPr lang="ru-RU"/>
          </a:p>
        </p:txBody>
      </p:sp>
    </p:spTree>
    <p:extLst>
      <p:ext uri="{BB962C8B-B14F-4D97-AF65-F5344CB8AC3E}">
        <p14:creationId xmlns:p14="http://schemas.microsoft.com/office/powerpoint/2010/main" val="2327315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8C7E04D-F457-4767-A738-C53B6C20533A}" type="slidenum">
              <a:rPr lang="ru-RU" smtClean="0"/>
              <a:pPr/>
              <a:t>54</a:t>
            </a:fld>
            <a:endParaRPr lang="ru-RU"/>
          </a:p>
        </p:txBody>
      </p:sp>
    </p:spTree>
    <p:extLst>
      <p:ext uri="{BB962C8B-B14F-4D97-AF65-F5344CB8AC3E}">
        <p14:creationId xmlns:p14="http://schemas.microsoft.com/office/powerpoint/2010/main" val="2240303625"/>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690626" y="1346947"/>
            <a:ext cx="7667244"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0626" y="4282763"/>
            <a:ext cx="7667244"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90626" y="1484779"/>
            <a:ext cx="7667244"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475220" cy="3035808"/>
          </a:xfrm>
        </p:spPr>
        <p:txBody>
          <a:bodyPr anchor="ctr">
            <a:noAutofit/>
          </a:bodyPr>
          <a:lstStyle>
            <a:lvl1pPr algn="l">
              <a:lnSpc>
                <a:spcPct val="85000"/>
              </a:lnSpc>
              <a:defRPr sz="6600" b="1" cap="none" baseline="0">
                <a:blipFill dpi="0" rotWithShape="1">
                  <a:blip r:embed="rId4"/>
                  <a:srcRect/>
                  <a:tile tx="6350" ty="-127000" sx="65000" sy="64000" flip="none" algn="tl"/>
                </a:blipFill>
              </a:defRPr>
            </a:lvl1pPr>
          </a:lstStyle>
          <a:p>
            <a:r>
              <a:rPr lang="ru-RU" smtClean="0"/>
              <a:t>Образец заголовка</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1">
                <a:solidFill>
                  <a:schemeClr val="accent2">
                    <a:lumMod val="7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C871E695-1D92-4D16-8FB1-425E9A04DE91}" type="slidenum">
              <a:rPr lang="ru-RU" smtClean="0"/>
              <a:pPr/>
              <a:t>‹#›</a:t>
            </a:fld>
            <a:endParaRPr lang="ru-RU"/>
          </a:p>
        </p:txBody>
      </p:sp>
    </p:spTree>
    <p:extLst>
      <p:ext uri="{BB962C8B-B14F-4D97-AF65-F5344CB8AC3E}">
        <p14:creationId xmlns:p14="http://schemas.microsoft.com/office/powerpoint/2010/main" val="3604686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60084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5000"/>
              </a:lnSpc>
              <a:defRPr sz="6600" b="1"/>
            </a:lvl1pPr>
          </a:lstStyle>
          <a:p>
            <a:r>
              <a:rPr lang="ru-RU" smtClean="0"/>
              <a:t>Образец заголовка</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1">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6445251" y="6272785"/>
            <a:ext cx="1983232" cy="365125"/>
          </a:xfrm>
        </p:spPr>
        <p:txBody>
          <a:bodyPr/>
          <a:lstStyle/>
          <a:p>
            <a:fld id="{076E1691-44A2-4A4D-AE80-65969A97A106}" type="datetimeFigureOut">
              <a:rPr lang="ru-RU" smtClean="0"/>
              <a:pPr/>
              <a:t>23.01.2026</a:t>
            </a:fld>
            <a:endParaRPr lang="ru-RU"/>
          </a:p>
        </p:txBody>
      </p:sp>
      <p:sp>
        <p:nvSpPr>
          <p:cNvPr id="5" name="Footer Placeholder 4"/>
          <p:cNvSpPr>
            <a:spLocks noGrp="1"/>
          </p:cNvSpPr>
          <p:nvPr>
            <p:ph type="ftr" sz="quarter" idx="11"/>
          </p:nvPr>
        </p:nvSpPr>
        <p:spPr>
          <a:xfrm>
            <a:off x="1637031" y="6272785"/>
            <a:ext cx="4745736" cy="365125"/>
          </a:xfrm>
        </p:spPr>
        <p:txBody>
          <a:bodyPr/>
          <a:lstStyle/>
          <a:p>
            <a:endParaRPr lang="ru-RU"/>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C871E695-1D92-4D16-8FB1-425E9A04DE91}" type="slidenum">
              <a:rPr lang="ru-RU" smtClean="0"/>
              <a:pPr/>
              <a:t>‹#›</a:t>
            </a:fld>
            <a:endParaRPr lang="ru-RU"/>
          </a:p>
        </p:txBody>
      </p:sp>
    </p:spTree>
    <p:extLst>
      <p:ext uri="{BB962C8B-B14F-4D97-AF65-F5344CB8AC3E}">
        <p14:creationId xmlns:p14="http://schemas.microsoft.com/office/powerpoint/2010/main" val="2310633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482973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161606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41521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3787121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1"/>
            </a:lvl1pPr>
          </a:lstStyle>
          <a:p>
            <a:r>
              <a:rPr lang="ru-RU" smtClean="0"/>
              <a:t>Образец заголовка</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6" name="Footer Placeholder 5"/>
          <p:cNvSpPr>
            <a:spLocks noGrp="1"/>
          </p:cNvSpPr>
          <p:nvPr>
            <p:ph type="ftr" sz="quarter" idx="11"/>
          </p:nvPr>
        </p:nvSpPr>
        <p:spPr/>
        <p:txBody>
          <a:bodyPr/>
          <a:lstStyle/>
          <a:p>
            <a:endParaRPr lang="ru-RU"/>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7" name="Slide Number Placeholder 6"/>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3024020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1"/>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solidFill>
                  <a:schemeClr val="accent2">
                    <a:lumMod val="50000"/>
                  </a:schemeClr>
                </a:solidFill>
              </a:defRPr>
            </a:lvl1pPr>
          </a:lstStyle>
          <a:p>
            <a:fld id="{076E1691-44A2-4A4D-AE80-65969A97A106}" type="datetimeFigureOut">
              <a:rPr lang="ru-RU" smtClean="0"/>
              <a:pPr/>
              <a:t>23.01.2026</a:t>
            </a:fld>
            <a:endParaRPr lang="ru-RU"/>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7" name="Slide Number Placeholder 6"/>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3950210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1951803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6E1691-44A2-4A4D-AE80-65969A97A106}" type="datetimeFigureOut">
              <a:rPr lang="ru-RU" smtClean="0"/>
              <a:pPr/>
              <a:t>23.01.2026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71E695-1D92-4D16-8FB1-425E9A04DE91}" type="slidenum">
              <a:rPr lang="ru-RU" smtClean="0"/>
              <a:pPr/>
              <a:t>‹#›</a:t>
            </a:fld>
            <a:endParaRPr lang="ru-RU"/>
          </a:p>
        </p:txBody>
      </p:sp>
    </p:spTree>
    <p:extLst>
      <p:ext uri="{BB962C8B-B14F-4D97-AF65-F5344CB8AC3E}">
        <p14:creationId xmlns:p14="http://schemas.microsoft.com/office/powerpoint/2010/main" val="1350488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2">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2">
                    <a:lumMod val="50000"/>
                  </a:schemeClr>
                </a:solidFill>
              </a:defRPr>
            </a:lvl1pPr>
          </a:lstStyle>
          <a:p>
            <a:fld id="{076E1691-44A2-4A4D-AE80-65969A97A106}" type="datetimeFigureOut">
              <a:rPr lang="ru-RU" smtClean="0"/>
              <a:pPr/>
              <a:t>23.01.2026</a:t>
            </a:fld>
            <a:endParaRPr lang="ru-RU"/>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2">
                    <a:lumMod val="50000"/>
                  </a:schemeClr>
                </a:solidFill>
              </a:defRPr>
            </a:lvl1pPr>
          </a:lstStyle>
          <a:p>
            <a:endParaRPr lang="ru-RU"/>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j-lt"/>
              </a:defRPr>
            </a:lvl1pPr>
          </a:lstStyle>
          <a:p>
            <a:fld id="{C871E695-1D92-4D16-8FB1-425E9A04DE91}" type="slidenum">
              <a:rPr lang="ru-RU" smtClean="0"/>
              <a:pPr/>
              <a:t>‹#›</a:t>
            </a:fld>
            <a:endParaRPr lang="ru-RU"/>
          </a:p>
        </p:txBody>
      </p:sp>
    </p:spTree>
    <p:extLst>
      <p:ext uri="{BB962C8B-B14F-4D97-AF65-F5344CB8AC3E}">
        <p14:creationId xmlns:p14="http://schemas.microsoft.com/office/powerpoint/2010/main" val="326043609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90000"/>
        </a:lnSpc>
        <a:spcBef>
          <a:spcPct val="0"/>
        </a:spcBef>
        <a:buNone/>
        <a:defRPr sz="42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file:///E:\content\article.61.htm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785926"/>
            <a:ext cx="7772400" cy="1785949"/>
          </a:xfrm>
          <a:noFill/>
          <a:ln>
            <a:solidFill>
              <a:srgbClr val="002060"/>
            </a:solidFill>
          </a:ln>
        </p:spPr>
        <p:style>
          <a:lnRef idx="1">
            <a:schemeClr val="accent5"/>
          </a:lnRef>
          <a:fillRef idx="3">
            <a:schemeClr val="accent5"/>
          </a:fillRef>
          <a:effectRef idx="2">
            <a:schemeClr val="accent5"/>
          </a:effectRef>
          <a:fontRef idx="minor">
            <a:schemeClr val="lt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b="1" dirty="0" smtClean="0">
                <a:ln w="11430">
                  <a:solidFill>
                    <a:schemeClr val="accent2">
                      <a:lumMod val="75000"/>
                    </a:schemeClr>
                  </a:solidFill>
                </a:ln>
                <a:solidFill>
                  <a:schemeClr val="bg2">
                    <a:lumMod val="25000"/>
                  </a:schemeClr>
                </a:solidFill>
                <a:effectLst>
                  <a:outerShdw blurRad="50800" dist="39000" dir="5460000" algn="tl">
                    <a:srgbClr val="000000">
                      <a:alpha val="38000"/>
                    </a:srgbClr>
                  </a:outerShdw>
                </a:effectLst>
              </a:rPr>
              <a:t>Листая страницы истории</a:t>
            </a:r>
            <a:endParaRPr lang="ru-RU" b="1" dirty="0">
              <a:ln w="11430">
                <a:solidFill>
                  <a:schemeClr val="accent2">
                    <a:lumMod val="75000"/>
                  </a:schemeClr>
                </a:solidFill>
              </a:ln>
              <a:solidFill>
                <a:schemeClr val="bg2">
                  <a:lumMod val="25000"/>
                </a:schemeClr>
              </a:solidFill>
              <a:effectLst>
                <a:outerShdw blurRad="50800" dist="39000" dir="5460000" algn="tl">
                  <a:srgbClr val="000000">
                    <a:alpha val="38000"/>
                  </a:srgbClr>
                </a:outerShdw>
              </a:effectLst>
            </a:endParaRPr>
          </a:p>
        </p:txBody>
      </p:sp>
      <p:sp>
        <p:nvSpPr>
          <p:cNvPr id="3" name="Подзаголовок 2"/>
          <p:cNvSpPr>
            <a:spLocks noGrp="1"/>
          </p:cNvSpPr>
          <p:nvPr>
            <p:ph type="subTitle" idx="1"/>
          </p:nvPr>
        </p:nvSpPr>
        <p:spPr>
          <a:xfrm>
            <a:off x="433050" y="5013176"/>
            <a:ext cx="8282354" cy="1152128"/>
          </a:xfrm>
        </p:spPr>
        <p:txBody>
          <a:bodyPr>
            <a:normAutofit/>
          </a:bodyPr>
          <a:lstStyle/>
          <a:p>
            <a:pPr algn="ctr"/>
            <a:r>
              <a:rPr lang="ru-RU"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100-летию районирования Дальнего Востока посвящается</a:t>
            </a:r>
            <a:endParaRPr lang="ru-RU"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0154"/>
    </mc:Choice>
    <mc:Fallback>
      <p:transition spd="slow" advTm="1015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026" name="Picture 2" descr="D:\все с диска С\доки\Из истории района\Фотографии\DSCN2118.JPG"/>
          <p:cNvPicPr>
            <a:picLocks noGrp="1" noChangeAspect="1" noChangeArrowheads="1"/>
          </p:cNvPicPr>
          <p:nvPr>
            <p:ph idx="1"/>
          </p:nvPr>
        </p:nvPicPr>
        <p:blipFill>
          <a:blip r:embed="rId2" cstate="print"/>
          <a:srcRect/>
          <a:stretch>
            <a:fillRect/>
          </a:stretch>
        </p:blipFill>
        <p:spPr bwMode="auto">
          <a:xfrm>
            <a:off x="500034" y="357166"/>
            <a:ext cx="8296854" cy="6222641"/>
          </a:xfrm>
          <a:prstGeom prst="rect">
            <a:avLst/>
          </a:prstGeom>
          <a:ln>
            <a:noFill/>
          </a:ln>
          <a:effectLst>
            <a:glow rad="101600">
              <a:schemeClr val="tx2">
                <a:lumMod val="25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8899"/>
    </mc:Choice>
    <mc:Fallback>
      <p:transition spd="slow" advTm="889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74000">
              <a:schemeClr val="accent6">
                <a:lumMod val="45000"/>
                <a:lumOff val="55000"/>
              </a:schemeClr>
            </a:gs>
            <a:gs pos="83000">
              <a:schemeClr val="accent6">
                <a:lumMod val="45000"/>
                <a:lumOff val="55000"/>
              </a:schemeClr>
            </a:gs>
            <a:gs pos="7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noFill/>
          </a:ln>
          <a:effectLst>
            <a:glow rad="63500">
              <a:schemeClr val="accent1">
                <a:satMod val="175000"/>
                <a:alpha val="40000"/>
              </a:schemeClr>
            </a:glo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447675" algn="just">
              <a:buNone/>
            </a:pPr>
            <a:endParaRPr lang="ru-RU" sz="2200" b="1" dirty="0" smtClean="0">
              <a:latin typeface="Book Antiqua" pitchFamily="18" charset="0"/>
            </a:endParaRPr>
          </a:p>
          <a:p>
            <a:pPr marL="0" indent="447675" algn="just">
              <a:buNone/>
            </a:pPr>
            <a:r>
              <a:rPr lang="ru-RU" sz="2200" b="1" dirty="0" smtClean="0">
                <a:latin typeface="Book Antiqua" pitchFamily="18" charset="0"/>
              </a:rPr>
              <a:t>Зейский район в привычном для нынешнего поколения звучании был образован  4 января 1926 года. </a:t>
            </a:r>
          </a:p>
          <a:p>
            <a:pPr marL="0" indent="447675" algn="just">
              <a:buNone/>
            </a:pPr>
            <a:r>
              <a:rPr lang="ru-RU" sz="2200" b="1" dirty="0" smtClean="0">
                <a:latin typeface="Book Antiqua" pitchFamily="18" charset="0"/>
              </a:rPr>
              <a:t>Тов. Рыков Алексей Иванович, член Политбюро ЦК, развивая мысль о необходимости перенесения большей части дел на разрешение местных административных органов с целью приближения власти к населению и создания государственного аппарата, способного овладеть хозяйством на </a:t>
            </a:r>
            <a:r>
              <a:rPr lang="en-US" sz="2200" b="1" dirty="0" smtClean="0">
                <a:latin typeface="Book Antiqua" pitchFamily="18" charset="0"/>
              </a:rPr>
              <a:t>XII</a:t>
            </a:r>
            <a:r>
              <a:rPr lang="ru-RU" sz="2200" b="1" dirty="0" smtClean="0">
                <a:latin typeface="Book Antiqua" pitchFamily="18" charset="0"/>
              </a:rPr>
              <a:t> съезде ВКП(б), в апреле 1923 года, между прочим, сказал: «На протяжении ряда лет мне, как члену Правительства Республики, изо дня в день, из недели в неделю, из месяца в месяц приходилось убеждаться в том, что управлять страной, которая насчитывает более 130 миллионов жителей, управлять страной, которая охватывает 1/6 часть суши, управлять ею из Москвы, на основе бюрократического централизма невозможно».</a:t>
            </a:r>
          </a:p>
          <a:p>
            <a:pPr marL="0" indent="447675" algn="just">
              <a:buNone/>
            </a:pPr>
            <a:r>
              <a:rPr lang="ru-RU" sz="2200" b="1" dirty="0" smtClean="0">
                <a:latin typeface="Book Antiqua" pitchFamily="18" charset="0"/>
              </a:rPr>
              <a:t>Съезд, обратив внимание на выдвинутые т. Рыковым положения, признал существовавшее в то время губернское деление нашей республики не соответствующим новым политическим и экономическим потребностям страны и надлежащим замене новой системой административно-хозяйственного деления на области или районы.</a:t>
            </a:r>
          </a:p>
        </p:txBody>
      </p:sp>
    </p:spTree>
  </p:cSld>
  <p:clrMapOvr>
    <a:masterClrMapping/>
  </p:clrMapOvr>
  <mc:AlternateContent xmlns:mc="http://schemas.openxmlformats.org/markup-compatibility/2006">
    <mc:Choice xmlns:p14="http://schemas.microsoft.com/office/powerpoint/2010/main" Requires="p14">
      <p:transition spd="slow" p14:dur="2000" advTm="58198"/>
    </mc:Choice>
    <mc:Fallback>
      <p:transition spd="slow" advTm="5819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6">
                  <a:lumMod val="0"/>
                  <a:lumOff val="100000"/>
                </a:schemeClr>
              </a:gs>
              <a:gs pos="55000">
                <a:schemeClr val="accent6">
                  <a:lumMod val="0"/>
                  <a:lumOff val="100000"/>
                </a:schemeClr>
              </a:gs>
              <a:gs pos="100000">
                <a:schemeClr val="accent6">
                  <a:lumMod val="100000"/>
                </a:schemeClr>
              </a:gs>
            </a:gsLst>
            <a:path path="circle">
              <a:fillToRect l="50000" t="-80000" r="50000" b="180000"/>
            </a:path>
            <a:tileRect/>
          </a:gradFill>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a:bodyPr>
          <a:lstStyle/>
          <a:p>
            <a:pPr marL="0" indent="447675" algn="just">
              <a:buNone/>
            </a:pPr>
            <a:r>
              <a:rPr lang="ru-RU" sz="2000" b="1" dirty="0" smtClean="0">
                <a:latin typeface="Book Antiqua" pitchFamily="18" charset="0"/>
              </a:rPr>
              <a:t>Этим постановлением съезда был заложен фундамент экономического районирования страны, основными принципами которого стали однородность экономических признаков того или иного района, удобство административного управления района и возможность будущего роста развития экономики района.	</a:t>
            </a:r>
          </a:p>
          <a:p>
            <a:pPr marL="0" indent="447675" algn="just">
              <a:buNone/>
            </a:pPr>
            <a:r>
              <a:rPr lang="ru-RU" sz="2000" b="1" dirty="0" smtClean="0">
                <a:latin typeface="Book Antiqua" pitchFamily="18" charset="0"/>
              </a:rPr>
              <a:t>В 1923 году районируется Урал в качестве промышленной области, затем, в 1924 году – Северный Кавказ – в качестве сельскохозяйственного края, в 1925 году – Сибирь как аграрно-индустриальный край. И, наконец,  в 1926 году - Дальний Восток. </a:t>
            </a:r>
          </a:p>
          <a:p>
            <a:pPr marL="0" indent="447675" algn="just">
              <a:buNone/>
            </a:pPr>
            <a:r>
              <a:rPr lang="ru-RU" sz="2000" b="1" dirty="0" smtClean="0">
                <a:latin typeface="Book Antiqua" pitchFamily="18" charset="0"/>
              </a:rPr>
              <a:t>Декрет ВЦИК, утвердивший это решение преобразовал Дальневосточную область в Дальневосточный край с центром в Хабаровске. В состав края вошли 9 округов, которые в свою очередь, вобрали в себя 76 районов. На территории бывшей Амурской губернии созданы два округа: Амурский с центром в Благовещенске и Зейско-Алданский – с центром в посёлке Рухлово (с 1936 года – Сковородино).</a:t>
            </a:r>
          </a:p>
          <a:p>
            <a:pPr marL="0" indent="447675" algn="just">
              <a:buNone/>
            </a:pPr>
            <a:r>
              <a:rPr lang="ru-RU" sz="2000" b="1" dirty="0" smtClean="0">
                <a:latin typeface="Book Antiqua" pitchFamily="18" charset="0"/>
              </a:rPr>
              <a:t>Вместо волостей и уездов вводилось деление на районы.</a:t>
            </a:r>
          </a:p>
          <a:p>
            <a:pPr marL="0" indent="65088" algn="just">
              <a:buNone/>
            </a:pPr>
            <a:endParaRPr lang="ru-RU" sz="2000" b="1" dirty="0" smtClean="0">
              <a:latin typeface="Book Antiqua" pitchFamily="18" charset="0"/>
            </a:endParaRPr>
          </a:p>
          <a:p>
            <a:pPr marL="0" indent="65088" algn="just">
              <a:buNone/>
            </a:pPr>
            <a:endParaRPr lang="ru-RU" sz="2000" dirty="0">
              <a:latin typeface="Book Antiqu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40500"/>
    </mc:Choice>
    <mc:Fallback>
      <p:transition spd="slow" advTm="405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accent5">
                <a:lumMod val="5000"/>
                <a:lumOff val="95000"/>
              </a:schemeClr>
            </a:gs>
            <a:gs pos="84000">
              <a:schemeClr val="accent5">
                <a:lumMod val="45000"/>
                <a:lumOff val="55000"/>
              </a:schemeClr>
            </a:gs>
            <a:gs pos="90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6">
                  <a:lumMod val="0"/>
                  <a:lumOff val="100000"/>
                </a:schemeClr>
              </a:gs>
              <a:gs pos="45000">
                <a:schemeClr val="accent6">
                  <a:lumMod val="0"/>
                  <a:lumOff val="100000"/>
                </a:schemeClr>
              </a:gs>
              <a:gs pos="100000">
                <a:schemeClr val="accent6">
                  <a:lumMod val="100000"/>
                </a:schemeClr>
              </a:gs>
            </a:gsLst>
            <a:path path="circle">
              <a:fillToRect l="50000" t="-80000" r="50000" b="180000"/>
            </a:path>
            <a:tileRect/>
          </a:gradFill>
          <a:ln>
            <a:solidFill>
              <a:srgbClr val="00B0F0"/>
            </a:solidFill>
          </a:ln>
          <a:effectLst>
            <a:innerShdw blurRad="63500" dist="50800" dir="2700000">
              <a:prstClr val="black">
                <a:alpha val="50000"/>
              </a:prstClr>
            </a:innerShdw>
          </a:effectLst>
          <a:scene3d>
            <a:camera prst="orthographicFront"/>
            <a:lightRig rig="threePt" dir="t"/>
          </a:scene3d>
          <a:sp3d>
            <a:bevelT w="165100" prst="coolSlant"/>
          </a:sp3d>
        </p:spPr>
        <p:style>
          <a:lnRef idx="1">
            <a:schemeClr val="accent5"/>
          </a:lnRef>
          <a:fillRef idx="2">
            <a:schemeClr val="accent5"/>
          </a:fillRef>
          <a:effectRef idx="1">
            <a:schemeClr val="accent5"/>
          </a:effectRef>
          <a:fontRef idx="minor">
            <a:schemeClr val="dk1"/>
          </a:fontRef>
        </p:style>
        <p:txBody>
          <a:bodyPr>
            <a:normAutofit fontScale="70000" lnSpcReduction="20000"/>
          </a:bodyPr>
          <a:lstStyle/>
          <a:p>
            <a:pPr marL="0" indent="0" algn="ctr">
              <a:buNone/>
            </a:pPr>
            <a:r>
              <a:rPr lang="ru-RU" sz="3600" b="1" dirty="0" smtClean="0">
                <a:latin typeface="Book Antiqua" pitchFamily="18" charset="0"/>
              </a:rPr>
              <a:t>№ 55. Из Декрета Всероссийского Центрального Исполнительного Комитета «Об образовании и районировании Дальне-Восточного края»</a:t>
            </a:r>
            <a:endParaRPr lang="ru-RU" sz="3600" dirty="0" smtClean="0">
              <a:latin typeface="Book Antiqua" pitchFamily="18" charset="0"/>
            </a:endParaRPr>
          </a:p>
          <a:p>
            <a:pPr marL="0" indent="0" algn="ctr">
              <a:buNone/>
            </a:pPr>
            <a:r>
              <a:rPr lang="ru-RU" sz="3600" b="1" i="1" dirty="0" smtClean="0">
                <a:latin typeface="Book Antiqua" pitchFamily="18" charset="0"/>
              </a:rPr>
              <a:t>Извлечение</a:t>
            </a:r>
            <a:endParaRPr lang="ru-RU" sz="3600" dirty="0" smtClean="0">
              <a:latin typeface="Book Antiqua" pitchFamily="18" charset="0"/>
            </a:endParaRPr>
          </a:p>
          <a:p>
            <a:pPr marL="0" indent="0" algn="r">
              <a:buNone/>
            </a:pPr>
            <a:r>
              <a:rPr lang="ru-RU" sz="3600" b="1" dirty="0" smtClean="0">
                <a:latin typeface="Book Antiqua" pitchFamily="18" charset="0"/>
              </a:rPr>
              <a:t>4 января 1926 г.</a:t>
            </a:r>
            <a:endParaRPr lang="ru-RU" sz="3600" dirty="0" smtClean="0">
              <a:latin typeface="Book Antiqua" pitchFamily="18" charset="0"/>
            </a:endParaRPr>
          </a:p>
          <a:p>
            <a:pPr marL="0" indent="0" algn="just">
              <a:buNone/>
            </a:pPr>
            <a:r>
              <a:rPr lang="ru-RU" b="1" dirty="0" smtClean="0">
                <a:latin typeface="Book Antiqua" pitchFamily="18" charset="0"/>
              </a:rPr>
              <a:t>         В связи с проведением районирования на Дальнем Востоке Президиум Всероссийского Центрального Исполнительного Комитета постановляет:</a:t>
            </a:r>
            <a:endParaRPr lang="ru-RU" dirty="0" smtClean="0">
              <a:latin typeface="Book Antiqua" pitchFamily="18" charset="0"/>
            </a:endParaRPr>
          </a:p>
          <a:p>
            <a:pPr marL="0" indent="0" algn="just">
              <a:buNone/>
            </a:pPr>
            <a:r>
              <a:rPr lang="ru-RU" b="1" dirty="0" smtClean="0">
                <a:latin typeface="Book Antiqua" pitchFamily="18" charset="0"/>
              </a:rPr>
              <a:t>         I. Образовать Дальне-Восточный край, с центром в городе Хабаровске, из губерний: Забайкальской, Амурской, Приморской (с северной частью острова Сахалина) и Камчатской, с переходом от губернского и уездного деления на окружную и районную системы.</a:t>
            </a:r>
            <a:endParaRPr lang="ru-RU" dirty="0" smtClean="0">
              <a:latin typeface="Book Antiqua" pitchFamily="18" charset="0"/>
            </a:endParaRPr>
          </a:p>
          <a:p>
            <a:pPr marL="0" indent="0" algn="just">
              <a:buNone/>
            </a:pPr>
            <a:r>
              <a:rPr lang="ru-RU" b="1" dirty="0" smtClean="0">
                <a:latin typeface="Book Antiqua" pitchFamily="18" charset="0"/>
              </a:rPr>
              <a:t>         II. […]</a:t>
            </a:r>
            <a:r>
              <a:rPr lang="ru-RU" b="1" u="sng" baseline="30000" dirty="0" smtClean="0">
                <a:latin typeface="Book Antiqua" pitchFamily="18" charset="0"/>
                <a:hlinkClick r:id="rId2"/>
              </a:rPr>
              <a:t>37</a:t>
            </a:r>
            <a:endParaRPr lang="ru-RU" dirty="0" smtClean="0">
              <a:latin typeface="Book Antiqua" pitchFamily="18" charset="0"/>
            </a:endParaRPr>
          </a:p>
          <a:p>
            <a:pPr marL="0" indent="0" algn="just">
              <a:buNone/>
            </a:pPr>
            <a:r>
              <a:rPr lang="ru-RU" b="1" dirty="0" smtClean="0">
                <a:latin typeface="Book Antiqua" pitchFamily="18" charset="0"/>
              </a:rPr>
              <a:t>         III. Установить следующую окружную и районную систему Дальне-Восточного края:</a:t>
            </a:r>
            <a:endParaRPr lang="ru-RU" dirty="0" smtClean="0">
              <a:latin typeface="Book Antiqua" pitchFamily="18" charset="0"/>
            </a:endParaRPr>
          </a:p>
          <a:p>
            <a:pPr marL="0" indent="0" algn="just">
              <a:buNone/>
            </a:pPr>
            <a:r>
              <a:rPr lang="ru-RU" b="1" dirty="0" smtClean="0">
                <a:latin typeface="Book Antiqua" pitchFamily="18" charset="0"/>
              </a:rPr>
              <a:t>         4. Амурский округ в пределах: Благовещенского уезда, Завитинского уезда (за исключением Михайло-Семеновской волости), Свободненского уезда Амурской губернии (за исключением Тыгдинской, Рухловской и Зейской волостей) с центром в городе Благовещенске, объединяет следующие районы:</a:t>
            </a:r>
            <a:endParaRPr lang="ru-RU" dirty="0" smtClean="0">
              <a:latin typeface="Book Antiqua" pitchFamily="18" charset="0"/>
            </a:endParaRPr>
          </a:p>
          <a:p>
            <a:pPr marL="0" indent="0" algn="just">
              <a:buNone/>
            </a:pPr>
            <a:r>
              <a:rPr lang="ru-RU" b="1" dirty="0" smtClean="0">
                <a:latin typeface="Book Antiqua" pitchFamily="18" charset="0"/>
              </a:rPr>
              <a:t>        а) Екатерино-Никольский с центром в селе Екатерино-Никольском;</a:t>
            </a:r>
          </a:p>
          <a:p>
            <a:pPr marL="0" indent="0" algn="just">
              <a:buNone/>
            </a:pPr>
            <a:r>
              <a:rPr lang="ru-RU" b="1" dirty="0" smtClean="0">
                <a:latin typeface="Book Antiqua" pitchFamily="18" charset="0"/>
              </a:rPr>
              <a:t>        б) Хингано-Архаринский с центром в селе Архара;</a:t>
            </a:r>
            <a:endParaRPr lang="ru-RU" dirty="0" smtClean="0">
              <a:latin typeface="Book Antiqua" pitchFamily="18" charset="0"/>
            </a:endParaRPr>
          </a:p>
          <a:p>
            <a:pPr marL="0" indent="0" algn="just">
              <a:buNone/>
            </a:pPr>
            <a:r>
              <a:rPr lang="ru-RU" b="1" dirty="0" smtClean="0">
                <a:latin typeface="Book Antiqua" pitchFamily="18" charset="0"/>
              </a:rPr>
              <a:t>        в) Михайловский с центром в селе Михайловке;</a:t>
            </a:r>
            <a:endParaRPr lang="ru-RU" dirty="0" smtClean="0">
              <a:latin typeface="Book Antiqua" pitchFamily="18" charset="0"/>
            </a:endParaRPr>
          </a:p>
          <a:p>
            <a:pPr marL="0" indent="0" algn="just">
              <a:buNone/>
            </a:pPr>
            <a:r>
              <a:rPr lang="ru-RU" b="1" dirty="0" smtClean="0">
                <a:latin typeface="Book Antiqua" pitchFamily="18" charset="0"/>
              </a:rPr>
              <a:t>        г) Завитинский с центром в селе Завитая;</a:t>
            </a:r>
            <a:endParaRPr lang="ru-RU" dirty="0" smtClean="0">
              <a:latin typeface="Book Antiqua" pitchFamily="18" charset="0"/>
            </a:endParaRPr>
          </a:p>
          <a:p>
            <a:pPr marL="0" indent="0" algn="just">
              <a:buNone/>
            </a:pPr>
            <a:r>
              <a:rPr lang="ru-RU" b="1" dirty="0" smtClean="0">
                <a:latin typeface="Book Antiqua" pitchFamily="18" charset="0"/>
              </a:rPr>
              <a:t>       </a:t>
            </a:r>
            <a:r>
              <a:rPr lang="ru-RU" b="1" dirty="0" err="1" smtClean="0">
                <a:latin typeface="Book Antiqua" pitchFamily="18" charset="0"/>
              </a:rPr>
              <a:t>д</a:t>
            </a:r>
            <a:r>
              <a:rPr lang="ru-RU" b="1" dirty="0" smtClean="0">
                <a:latin typeface="Book Antiqua" pitchFamily="18" charset="0"/>
              </a:rPr>
              <a:t>) Тамбовский с центром в селе Тамбовке;</a:t>
            </a:r>
            <a:endParaRPr lang="ru-RU" dirty="0" smtClean="0">
              <a:latin typeface="Book Antiqua" pitchFamily="18" charset="0"/>
            </a:endParaRP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53281"/>
    </mc:Choice>
    <mc:Fallback>
      <p:transition spd="slow" advTm="532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ln>
            <a:solidFill>
              <a:srgbClr val="0070C0"/>
            </a:solidFill>
          </a:ln>
          <a:effectLst>
            <a:innerShdw blurRad="63500" dist="50800" dir="2700000">
              <a:prstClr val="black">
                <a:alpha val="50000"/>
              </a:prstClr>
            </a:innerShdw>
          </a:effectLst>
          <a:scene3d>
            <a:camera prst="orthographicFront"/>
            <a:lightRig rig="threePt" dir="t"/>
          </a:scene3d>
          <a:sp3d>
            <a:bevelT w="165100" prst="coolSlant"/>
          </a:sp3d>
        </p:spPr>
        <p:style>
          <a:lnRef idx="1">
            <a:schemeClr val="accent5"/>
          </a:lnRef>
          <a:fillRef idx="2">
            <a:schemeClr val="accent5"/>
          </a:fillRef>
          <a:effectRef idx="1">
            <a:schemeClr val="accent5"/>
          </a:effectRef>
          <a:fontRef idx="minor">
            <a:schemeClr val="dk1"/>
          </a:fontRef>
        </p:style>
        <p:txBody>
          <a:bodyPr>
            <a:normAutofit fontScale="70000" lnSpcReduction="20000"/>
          </a:bodyPr>
          <a:lstStyle/>
          <a:p>
            <a:pPr marL="0" indent="0" algn="just">
              <a:buNone/>
            </a:pPr>
            <a:r>
              <a:rPr lang="ru-RU" sz="2600" b="1" dirty="0" smtClean="0">
                <a:latin typeface="Book Antiqua" pitchFamily="18" charset="0"/>
              </a:rPr>
              <a:t>      </a:t>
            </a:r>
          </a:p>
          <a:p>
            <a:pPr marL="0" indent="0" algn="just">
              <a:buNone/>
            </a:pPr>
            <a:r>
              <a:rPr lang="ru-RU" sz="2600" b="1" dirty="0" smtClean="0">
                <a:latin typeface="Book Antiqua" pitchFamily="18" charset="0"/>
              </a:rPr>
              <a:t>       е) Ивановский с центром в селе Ивановке;</a:t>
            </a:r>
            <a:endParaRPr lang="ru-RU" sz="2600" dirty="0" smtClean="0">
              <a:latin typeface="Book Antiqua" pitchFamily="18" charset="0"/>
            </a:endParaRPr>
          </a:p>
          <a:p>
            <a:pPr marL="0" indent="0" algn="just">
              <a:buNone/>
            </a:pPr>
            <a:r>
              <a:rPr lang="ru-RU" sz="2600" b="1" dirty="0" smtClean="0">
                <a:latin typeface="Book Antiqua" pitchFamily="18" charset="0"/>
              </a:rPr>
              <a:t>       ж) Александровский с центром в селе Александровском;</a:t>
            </a:r>
            <a:endParaRPr lang="ru-RU" sz="2600" dirty="0" smtClean="0">
              <a:latin typeface="Book Antiqua" pitchFamily="18" charset="0"/>
            </a:endParaRPr>
          </a:p>
          <a:p>
            <a:pPr marL="0" indent="0" algn="just">
              <a:buNone/>
            </a:pPr>
            <a:r>
              <a:rPr lang="ru-RU" sz="2600" b="1" dirty="0" smtClean="0">
                <a:latin typeface="Book Antiqua" pitchFamily="18" charset="0"/>
              </a:rPr>
              <a:t>       </a:t>
            </a:r>
            <a:r>
              <a:rPr lang="ru-RU" sz="2600" b="1" dirty="0" err="1" smtClean="0">
                <a:latin typeface="Book Antiqua" pitchFamily="18" charset="0"/>
              </a:rPr>
              <a:t>з</a:t>
            </a:r>
            <a:r>
              <a:rPr lang="ru-RU" sz="2600" b="1" dirty="0" smtClean="0">
                <a:latin typeface="Book Antiqua" pitchFamily="18" charset="0"/>
              </a:rPr>
              <a:t>) Амуро-Зейский с центром в селе Сергеевке;</a:t>
            </a:r>
            <a:endParaRPr lang="ru-RU" sz="2600" dirty="0" smtClean="0">
              <a:latin typeface="Book Antiqua" pitchFamily="18" charset="0"/>
            </a:endParaRPr>
          </a:p>
          <a:p>
            <a:pPr marL="0" indent="0" algn="just">
              <a:buNone/>
            </a:pPr>
            <a:r>
              <a:rPr lang="ru-RU" sz="2600" b="1" dirty="0" smtClean="0">
                <a:latin typeface="Book Antiqua" pitchFamily="18" charset="0"/>
              </a:rPr>
              <a:t>       и) Свободненский с центром в городе Свободном;</a:t>
            </a:r>
            <a:endParaRPr lang="ru-RU" sz="2600" dirty="0" smtClean="0">
              <a:latin typeface="Book Antiqua" pitchFamily="18" charset="0"/>
            </a:endParaRPr>
          </a:p>
          <a:p>
            <a:pPr marL="0" indent="0" algn="just">
              <a:buNone/>
            </a:pPr>
            <a:r>
              <a:rPr lang="ru-RU" sz="2600" b="1" dirty="0" smtClean="0">
                <a:latin typeface="Book Antiqua" pitchFamily="18" charset="0"/>
              </a:rPr>
              <a:t>       к) Мазановский с центром в селе Мазанове;</a:t>
            </a:r>
            <a:endParaRPr lang="ru-RU" sz="2600" dirty="0" smtClean="0">
              <a:latin typeface="Book Antiqua" pitchFamily="18" charset="0"/>
            </a:endParaRPr>
          </a:p>
          <a:p>
            <a:pPr marL="0" indent="0" algn="just">
              <a:buNone/>
            </a:pPr>
            <a:r>
              <a:rPr lang="ru-RU" sz="2600" b="1" dirty="0" smtClean="0">
                <a:latin typeface="Book Antiqua" pitchFamily="18" charset="0"/>
              </a:rPr>
              <a:t>       л) Селемджинско-Буреинский с центром в селе Экимчан.</a:t>
            </a:r>
            <a:endParaRPr lang="ru-RU" sz="2600" dirty="0" smtClean="0">
              <a:latin typeface="Book Antiqua" pitchFamily="18" charset="0"/>
            </a:endParaRPr>
          </a:p>
          <a:p>
            <a:pPr marL="0" indent="0" algn="just">
              <a:buNone/>
            </a:pPr>
            <a:r>
              <a:rPr lang="ru-RU" sz="2600" b="1" dirty="0" smtClean="0">
                <a:latin typeface="Book Antiqua" pitchFamily="18" charset="0"/>
              </a:rPr>
              <a:t>       5. Зейский округ в пределах: Зейской, Рухловской, Тыгдинской волостей Свободненского уезда Амурской губернии, Могочинской волости Нерчинского уезда Забайкальской губернии, восточной части Покровской волости Сретенского уезда Забайкальской губернии, с центром в селе Рухлове, объединяет следующие районы:</a:t>
            </a:r>
            <a:endParaRPr lang="ru-RU" sz="2600" dirty="0" smtClean="0">
              <a:latin typeface="Book Antiqua" pitchFamily="18" charset="0"/>
            </a:endParaRPr>
          </a:p>
          <a:p>
            <a:pPr marL="0" indent="65088" algn="just">
              <a:buNone/>
            </a:pPr>
            <a:r>
              <a:rPr lang="ru-RU" sz="2600" b="1" dirty="0" smtClean="0">
                <a:latin typeface="Book Antiqua" pitchFamily="18" charset="0"/>
              </a:rPr>
              <a:t>      а) Могочинский с центром в селе Могоча;</a:t>
            </a:r>
            <a:endParaRPr lang="ru-RU" sz="2600" dirty="0" smtClean="0">
              <a:latin typeface="Book Antiqua" pitchFamily="18" charset="0"/>
            </a:endParaRPr>
          </a:p>
          <a:p>
            <a:pPr marL="0" indent="65088" algn="just">
              <a:buNone/>
            </a:pPr>
            <a:r>
              <a:rPr lang="ru-RU" sz="2600" b="1" dirty="0" smtClean="0">
                <a:latin typeface="Book Antiqua" pitchFamily="18" charset="0"/>
              </a:rPr>
              <a:t>      б) Зейский с центром в городе Зее;</a:t>
            </a:r>
            <a:endParaRPr lang="ru-RU" sz="2600" dirty="0" smtClean="0">
              <a:latin typeface="Book Antiqua" pitchFamily="18" charset="0"/>
            </a:endParaRPr>
          </a:p>
          <a:p>
            <a:pPr marL="0" indent="65088" algn="just">
              <a:buNone/>
            </a:pPr>
            <a:r>
              <a:rPr lang="ru-RU" sz="2600" b="1" dirty="0" smtClean="0">
                <a:latin typeface="Book Antiqua" pitchFamily="18" charset="0"/>
              </a:rPr>
              <a:t>      в) Рухловский с центром в селе Рухлове;</a:t>
            </a:r>
            <a:endParaRPr lang="ru-RU" sz="2600" dirty="0" smtClean="0">
              <a:latin typeface="Book Antiqua" pitchFamily="18" charset="0"/>
            </a:endParaRPr>
          </a:p>
          <a:p>
            <a:pPr marL="0" indent="65088" algn="just">
              <a:buNone/>
            </a:pPr>
            <a:r>
              <a:rPr lang="ru-RU" sz="2600" b="1" dirty="0" smtClean="0">
                <a:latin typeface="Book Antiqua" pitchFamily="18" charset="0"/>
              </a:rPr>
              <a:t>      г) Тыгдинский с центром в селе Тыгда.</a:t>
            </a:r>
          </a:p>
          <a:p>
            <a:pPr marL="0" indent="65088" algn="just">
              <a:buNone/>
            </a:pPr>
            <a:endParaRPr lang="ru-RU" sz="2600" dirty="0" smtClean="0">
              <a:latin typeface="Book Antiqua" pitchFamily="18" charset="0"/>
            </a:endParaRPr>
          </a:p>
          <a:p>
            <a:pPr marL="0" indent="0" algn="just">
              <a:buNone/>
            </a:pPr>
            <a:r>
              <a:rPr lang="ru-RU" sz="1800" dirty="0" smtClean="0">
                <a:latin typeface="Book Antiqua" pitchFamily="18" charset="0"/>
              </a:rPr>
              <a:t>НСБ ГААО. Собрание Узаконений и Распоряжений Рабоче-Крестьянского Правительства РСФСР, издаваемое Народным Комиссариатом Юстиции. 1926. 28 января. № 3. Отдел первый. С. 33-36.</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30928"/>
    </mc:Choice>
    <mc:Fallback>
      <p:transition spd="slow" advTm="3092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6">
                  <a:lumMod val="0"/>
                  <a:lumOff val="100000"/>
                </a:schemeClr>
              </a:gs>
              <a:gs pos="41000">
                <a:schemeClr val="accent6">
                  <a:lumMod val="0"/>
                  <a:lumOff val="100000"/>
                </a:schemeClr>
              </a:gs>
              <a:gs pos="100000">
                <a:schemeClr val="accent6">
                  <a:lumMod val="100000"/>
                </a:schemeClr>
              </a:gs>
            </a:gsLst>
            <a:path path="circle">
              <a:fillToRect l="50000" t="-80000" r="50000" b="180000"/>
            </a:path>
            <a:tileRect/>
          </a:gradFill>
          <a:ln>
            <a:solidFill>
              <a:schemeClr val="accent2">
                <a:lumMod val="75000"/>
              </a:schemeClr>
            </a:solidFill>
          </a:ln>
          <a:effectLst>
            <a:innerShdw blurRad="63500" dist="50800" dir="2700000">
              <a:prstClr val="black">
                <a:alpha val="50000"/>
              </a:prstClr>
            </a:innerShdw>
          </a:effectLst>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a:normAutofit lnSpcReduction="10000"/>
          </a:bodyPr>
          <a:lstStyle/>
          <a:p>
            <a:pPr marL="0" indent="0" algn="just">
              <a:buNone/>
            </a:pPr>
            <a:r>
              <a:rPr lang="ru-RU" b="1" dirty="0" smtClean="0">
                <a:latin typeface="Book Antiqua" pitchFamily="18" charset="0"/>
              </a:rPr>
              <a:t>       Образованные из Амурской губернии округа получили специальные задания. Амурскому округу вменялось восстановление базового для Дальнего Востока сельского хозяйства, Зейско-Алданскому – развитие горной промышленности и, главным образом, золотопромышленности.</a:t>
            </a:r>
          </a:p>
          <a:p>
            <a:pPr marL="0" indent="0" algn="just">
              <a:buNone/>
            </a:pPr>
            <a:r>
              <a:rPr lang="ru-RU" b="1" dirty="0" smtClean="0">
                <a:latin typeface="Book Antiqua" pitchFamily="18" charset="0"/>
              </a:rPr>
              <a:t>      Зейский район наряду с Могочинским, Рухловским, Тыгдинским входит в состав Зейско-Алданского (с июля 1930 года Зейского) округа. </a:t>
            </a:r>
          </a:p>
          <a:p>
            <a:pPr marL="0" indent="0" algn="just">
              <a:buNone/>
            </a:pPr>
            <a:r>
              <a:rPr lang="ru-RU" b="1" dirty="0" smtClean="0">
                <a:latin typeface="Book Antiqua" pitchFamily="18" charset="0"/>
              </a:rPr>
              <a:t>      С образованием района был избран исполнительный комитет Зейского районного Совета рабочих, крестьянских и красноармейских депутатов, который подчинялся Амурскому округу.</a:t>
            </a:r>
          </a:p>
          <a:p>
            <a:pPr marL="0" indent="0" algn="just">
              <a:buNone/>
            </a:pPr>
            <a:r>
              <a:rPr lang="ru-RU" b="1" dirty="0" smtClean="0">
                <a:latin typeface="Book Antiqua" pitchFamily="18" charset="0"/>
              </a:rPr>
              <a:t>      В 1927-1928 годах из 43 населённых пунктов образуются 16 сельских Советов. Это Александровский, Амуро-Балтийский, Березовский, Бомнакский, Брянтинский, Дамбукинский, Заречно-Урканский, Ивановский, Новоямпольский, Николаевский, Заречнослободской, Овсянковский, Сианский, Усть-Умлеканский, Рублевский, Сугджарский. В них проживает 6213 человек. В отчетном докладе о работе Зейского райисполкома за 1927-1928 гг. имеются сведения  о сельсоветах, находящихся на территории Зейского района:</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51087"/>
    </mc:Choice>
    <mc:Fallback>
      <p:transition spd="slow" advTm="5108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571472" y="214290"/>
          <a:ext cx="8229600" cy="6375258"/>
        </p:xfrm>
        <a:graphic>
          <a:graphicData uri="http://schemas.openxmlformats.org/drawingml/2006/table">
            <a:tbl>
              <a:tblPr firstRow="1" bandRow="1">
                <a:tableStyleId>{93296810-A885-4BE3-A3E7-6D5BEEA58F35}</a:tableStyleId>
              </a:tblPr>
              <a:tblGrid>
                <a:gridCol w="1643074"/>
                <a:gridCol w="1648766"/>
                <a:gridCol w="1645920"/>
                <a:gridCol w="1645920"/>
                <a:gridCol w="1645920"/>
              </a:tblGrid>
              <a:tr h="603648">
                <a:tc>
                  <a:txBody>
                    <a:bodyPr/>
                    <a:lstStyle/>
                    <a:p>
                      <a:pPr marL="180975" indent="-180975" algn="ctr">
                        <a:lnSpc>
                          <a:spcPct val="115000"/>
                        </a:lnSpc>
                        <a:spcAft>
                          <a:spcPts val="0"/>
                        </a:spcAft>
                        <a:tabLst/>
                      </a:pPr>
                      <a:r>
                        <a:rPr lang="ru-RU" sz="1200" dirty="0" smtClean="0"/>
                        <a:t>№ </a:t>
                      </a:r>
                      <a:r>
                        <a:rPr lang="ru-RU" sz="1200" dirty="0" err="1"/>
                        <a:t>п</a:t>
                      </a:r>
                      <a:r>
                        <a:rPr lang="ru-RU" sz="1200" dirty="0"/>
                        <a:t>/</a:t>
                      </a:r>
                      <a:r>
                        <a:rPr lang="ru-RU" sz="1200" dirty="0" err="1"/>
                        <a:t>п</a:t>
                      </a:r>
                      <a:endParaRPr lang="ru-RU" sz="1100" dirty="0">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457200" algn="ctr">
                        <a:lnSpc>
                          <a:spcPct val="115000"/>
                        </a:lnSpc>
                        <a:spcAft>
                          <a:spcPts val="0"/>
                        </a:spcAft>
                      </a:pPr>
                      <a:r>
                        <a:rPr lang="ru-RU" sz="1200" dirty="0"/>
                        <a:t>Название</a:t>
                      </a:r>
                      <a:endParaRPr lang="ru-RU" sz="1100" dirty="0">
                        <a:latin typeface="Calibri"/>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457200" algn="ctr">
                        <a:lnSpc>
                          <a:spcPct val="115000"/>
                        </a:lnSpc>
                        <a:spcAft>
                          <a:spcPts val="0"/>
                        </a:spcAft>
                      </a:pPr>
                      <a:r>
                        <a:rPr lang="ru-RU" sz="1200" dirty="0"/>
                        <a:t>Число населенных пунктов</a:t>
                      </a:r>
                      <a:endParaRPr lang="ru-RU" sz="1100" dirty="0">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457200" algn="ctr">
                        <a:lnSpc>
                          <a:spcPct val="115000"/>
                        </a:lnSpc>
                        <a:spcAft>
                          <a:spcPts val="0"/>
                        </a:spcAft>
                      </a:pPr>
                      <a:r>
                        <a:rPr lang="ru-RU" sz="1200" dirty="0"/>
                        <a:t>Число хозяйств</a:t>
                      </a:r>
                      <a:endParaRPr lang="ru-RU" sz="1100" dirty="0">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457200" algn="ctr">
                        <a:lnSpc>
                          <a:spcPct val="115000"/>
                        </a:lnSpc>
                        <a:spcAft>
                          <a:spcPts val="0"/>
                        </a:spcAft>
                      </a:pPr>
                      <a:r>
                        <a:rPr lang="ru-RU" sz="1200" dirty="0"/>
                        <a:t>Число жителей</a:t>
                      </a:r>
                      <a:endParaRPr lang="ru-RU" sz="1100" dirty="0">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62582">
                <a:tc>
                  <a:txBody>
                    <a:bodyPr/>
                    <a:lstStyle/>
                    <a:p>
                      <a:pPr marL="457200" indent="-457200" algn="ctr">
                        <a:lnSpc>
                          <a:spcPct val="115000"/>
                        </a:lnSpc>
                        <a:spcAft>
                          <a:spcPts val="0"/>
                        </a:spcAft>
                      </a:pPr>
                      <a:r>
                        <a:rPr lang="ru-RU" sz="1200" dirty="0">
                          <a:latin typeface="Book Antiqua" pitchFamily="18" charset="0"/>
                        </a:rPr>
                        <a:t>1.</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Александровский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2</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68</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308</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0" indent="0" algn="ctr">
                        <a:lnSpc>
                          <a:spcPct val="115000"/>
                        </a:lnSpc>
                        <a:spcAft>
                          <a:spcPts val="0"/>
                        </a:spcAft>
                      </a:pPr>
                      <a:r>
                        <a:rPr lang="ru-RU" sz="1200" dirty="0">
                          <a:latin typeface="Book Antiqua" pitchFamily="18" charset="0"/>
                        </a:rPr>
                        <a:t>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Амуро-Балтийский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53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209</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48424">
                <a:tc>
                  <a:txBody>
                    <a:bodyPr/>
                    <a:lstStyle/>
                    <a:p>
                      <a:pPr marL="457200" indent="-457200" algn="ctr">
                        <a:lnSpc>
                          <a:spcPct val="115000"/>
                        </a:lnSpc>
                        <a:spcAft>
                          <a:spcPts val="0"/>
                        </a:spcAft>
                      </a:pPr>
                      <a:r>
                        <a:rPr lang="ru-RU" sz="1200" dirty="0">
                          <a:latin typeface="Book Antiqua" pitchFamily="18" charset="0"/>
                        </a:rPr>
                        <a:t>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Березовский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68</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322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371475" algn="ctr">
                        <a:lnSpc>
                          <a:spcPct val="115000"/>
                        </a:lnSpc>
                        <a:spcAft>
                          <a:spcPts val="0"/>
                        </a:spcAft>
                      </a:pPr>
                      <a:r>
                        <a:rPr lang="ru-RU" sz="1200" dirty="0">
                          <a:latin typeface="Book Antiqua" pitchFamily="18" charset="0"/>
                        </a:rPr>
                        <a:t>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Бомнак</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1</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15</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64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5.</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Брянтинский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9</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103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6.</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Дамбукинский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3</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134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597</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402432">
                <a:tc>
                  <a:txBody>
                    <a:bodyPr/>
                    <a:lstStyle/>
                    <a:p>
                      <a:pPr marL="457200" indent="-457200" algn="ctr">
                        <a:lnSpc>
                          <a:spcPct val="115000"/>
                        </a:lnSpc>
                        <a:spcAft>
                          <a:spcPts val="0"/>
                        </a:spcAft>
                      </a:pPr>
                      <a:r>
                        <a:rPr lang="ru-RU" sz="1200" dirty="0">
                          <a:latin typeface="Book Antiqua" pitchFamily="18" charset="0"/>
                        </a:rPr>
                        <a:t>7.</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Заречно-Урканский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3</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70</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372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8.</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Ивановский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2</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11</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547</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9.</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Ново-Ямпольский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113</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537</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10</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Николаевский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4</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133</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805</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402432">
                <a:tc>
                  <a:txBody>
                    <a:bodyPr/>
                    <a:lstStyle/>
                    <a:p>
                      <a:pPr marL="457200" indent="-457200" algn="ctr">
                        <a:lnSpc>
                          <a:spcPct val="115000"/>
                        </a:lnSpc>
                        <a:spcAft>
                          <a:spcPts val="0"/>
                        </a:spcAft>
                      </a:pPr>
                      <a:r>
                        <a:rPr lang="ru-RU" sz="1200" dirty="0">
                          <a:latin typeface="Book Antiqua" pitchFamily="18" charset="0"/>
                        </a:rPr>
                        <a:t>11</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Заречно-Слободской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168</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824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12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Овсянковский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192</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1036</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13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Сианский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4</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104</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582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14</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Усть-Умлеканский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57</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29</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indent="-457200" algn="ctr">
                        <a:lnSpc>
                          <a:spcPct val="115000"/>
                        </a:lnSpc>
                        <a:spcAft>
                          <a:spcPts val="0"/>
                        </a:spcAft>
                      </a:pPr>
                      <a:r>
                        <a:rPr lang="ru-RU" sz="1200" dirty="0">
                          <a:latin typeface="Book Antiqua" pitchFamily="18" charset="0"/>
                        </a:rPr>
                        <a:t>15</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Рублевский</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3</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49</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262</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402432">
                <a:tc>
                  <a:txBody>
                    <a:bodyPr/>
                    <a:lstStyle/>
                    <a:p>
                      <a:pPr marL="457200" indent="-457200" algn="ctr">
                        <a:lnSpc>
                          <a:spcPct val="115000"/>
                        </a:lnSpc>
                        <a:spcAft>
                          <a:spcPts val="0"/>
                        </a:spcAft>
                      </a:pPr>
                      <a:r>
                        <a:rPr lang="ru-RU" sz="1200" dirty="0">
                          <a:latin typeface="Book Antiqua" pitchFamily="18" charset="0"/>
                        </a:rPr>
                        <a:t>16</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indent="-371475">
                        <a:lnSpc>
                          <a:spcPct val="115000"/>
                        </a:lnSpc>
                        <a:spcAft>
                          <a:spcPts val="0"/>
                        </a:spcAft>
                      </a:pPr>
                      <a:r>
                        <a:rPr lang="ru-RU" sz="1200" dirty="0">
                          <a:latin typeface="Book Antiqua" pitchFamily="18" charset="0"/>
                        </a:rPr>
                        <a:t>Сугджарский род. Совет</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endParaRPr lang="ru-RU" sz="12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endParaRPr lang="ru-RU" sz="12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350</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r h="316561">
                <a:tc>
                  <a:txBody>
                    <a:bodyPr/>
                    <a:lstStyle/>
                    <a:p>
                      <a:pPr marL="457200" algn="ctr">
                        <a:lnSpc>
                          <a:spcPct val="115000"/>
                        </a:lnSpc>
                        <a:spcAft>
                          <a:spcPts val="0"/>
                        </a:spcAft>
                      </a:pPr>
                      <a:endParaRPr lang="ru-RU" sz="12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nSpc>
                          <a:spcPct val="115000"/>
                        </a:lnSpc>
                        <a:spcAft>
                          <a:spcPts val="0"/>
                        </a:spcAft>
                      </a:pPr>
                      <a:r>
                        <a:rPr lang="ru-RU" sz="1200">
                          <a:latin typeface="Book Antiqua" pitchFamily="18" charset="0"/>
                        </a:rPr>
                        <a:t>Всего</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43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a:latin typeface="Book Antiqua" pitchFamily="18" charset="0"/>
                        </a:rPr>
                        <a:t>1340</a:t>
                      </a:r>
                      <a:endParaRPr lang="ru-RU" sz="110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marL="457200" algn="ctr">
                        <a:lnSpc>
                          <a:spcPct val="115000"/>
                        </a:lnSpc>
                        <a:spcAft>
                          <a:spcPts val="0"/>
                        </a:spcAft>
                      </a:pPr>
                      <a:r>
                        <a:rPr lang="ru-RU" sz="1200" dirty="0">
                          <a:latin typeface="Book Antiqua" pitchFamily="18" charset="0"/>
                        </a:rPr>
                        <a:t>6213</a:t>
                      </a:r>
                      <a:endParaRPr lang="ru-RU" sz="1100" dirty="0">
                        <a:latin typeface="Book Antiqua" pitchFamily="18" charset="0"/>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14671"/>
    </mc:Choice>
    <mc:Fallback>
      <p:transition spd="slow" advTm="1467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6">
                  <a:lumMod val="0"/>
                  <a:lumOff val="100000"/>
                </a:schemeClr>
              </a:gs>
              <a:gs pos="49000">
                <a:schemeClr val="accent6">
                  <a:lumMod val="0"/>
                  <a:lumOff val="100000"/>
                </a:schemeClr>
              </a:gs>
              <a:gs pos="100000">
                <a:schemeClr val="accent6">
                  <a:lumMod val="100000"/>
                </a:schemeClr>
              </a:gs>
            </a:gsLst>
            <a:path path="circle">
              <a:fillToRect l="50000" t="-80000" r="50000" b="180000"/>
            </a:path>
            <a:tileRect/>
          </a:gradFill>
          <a:ln>
            <a:solidFill>
              <a:schemeClr val="accent4">
                <a:lumMod val="60000"/>
                <a:lumOff val="40000"/>
              </a:schemeClr>
            </a:solidFill>
          </a:ln>
          <a:effectLst>
            <a:innerShdw blurRad="63500" dist="50800" dir="2700000">
              <a:prstClr val="black">
                <a:alpha val="50000"/>
              </a:prstClr>
            </a:innerShdw>
          </a:effectLst>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a:normAutofit fontScale="62500" lnSpcReduction="20000"/>
          </a:bodyPr>
          <a:lstStyle/>
          <a:p>
            <a:pPr marL="447675" indent="-447675" algn="just">
              <a:buNone/>
            </a:pPr>
            <a:r>
              <a:rPr lang="ru-RU" sz="3200" b="1" dirty="0" smtClean="0">
                <a:latin typeface="Book Antiqua" pitchFamily="18" charset="0"/>
              </a:rPr>
              <a:t>       В 1930 году окружная система была ликвидирована.</a:t>
            </a:r>
          </a:p>
          <a:p>
            <a:pPr marL="0" indent="0" algn="just">
              <a:buNone/>
            </a:pPr>
            <a:r>
              <a:rPr lang="ru-RU" sz="3200" b="1" dirty="0" smtClean="0">
                <a:latin typeface="Book Antiqua" pitchFamily="18" charset="0"/>
              </a:rPr>
              <a:t>       С ликвидацией Зейско-Алданского округа в июле 1930 г. Зейский райисполком подчинялся Хабаровскому крайисполкому.</a:t>
            </a:r>
          </a:p>
          <a:p>
            <a:pPr marL="0" indent="0" algn="just">
              <a:buNone/>
            </a:pPr>
            <a:r>
              <a:rPr lang="ru-RU" sz="3200" b="1" dirty="0" smtClean="0">
                <a:latin typeface="Book Antiqua" pitchFamily="18" charset="0"/>
              </a:rPr>
              <a:t>       20 октября 1932 года Постановлением Президиума ВЦИК СССР была образована Амурская область и Зейский райисполком вошел в подчинение Амурского облисполкома.</a:t>
            </a:r>
          </a:p>
          <a:p>
            <a:pPr marL="0" indent="0" algn="just">
              <a:buNone/>
            </a:pPr>
            <a:r>
              <a:rPr lang="ru-RU" sz="3200" b="1" dirty="0" smtClean="0">
                <a:latin typeface="Book Antiqua" pitchFamily="18" charset="0"/>
              </a:rPr>
              <a:t>       В декабре 1934 г. была образована Зейская область, в ее состав, наряду с другими районами, вошел Зейский район. В соответствии с этим Зейский райисполком перешел в подчинение Зейского облисполкома. </a:t>
            </a:r>
          </a:p>
          <a:p>
            <a:pPr marL="0" indent="0" algn="just">
              <a:buNone/>
            </a:pPr>
            <a:r>
              <a:rPr lang="ru-RU" sz="3200" b="1" dirty="0" smtClean="0">
                <a:latin typeface="Book Antiqua" pitchFamily="18" charset="0"/>
              </a:rPr>
              <a:t>       26 сентября 1937 года Зейская область была упразднена, а районы, входившие в ее состав, переданы во вновь образованную Читинскую область, в том числе и Зейский район. В соответствии с этим Зейский райисполком вошел в подчинение Читинского облисполкома.</a:t>
            </a:r>
          </a:p>
          <a:p>
            <a:pPr marL="0" indent="0" algn="just">
              <a:buNone/>
            </a:pPr>
            <a:r>
              <a:rPr lang="ru-RU" sz="3200" b="1" dirty="0" smtClean="0">
                <a:latin typeface="Book Antiqua" pitchFamily="18" charset="0"/>
              </a:rPr>
              <a:t>        Указом Президиума Верховного Совета СССР от 2 августа 1948 г. Амурская область выделена из состава Хабаровского края в самостоятельную область РСФСР. В Амурскую область из Читинской области были переведены районы: Джелтулакский, Зейский, Зейско-Учурский, Сковородинский, Тыгдинский, Нюкжинский. Зейский райисполком вновь стал подчиняться Амурскому облисполкому.</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4605"/>
    </mc:Choice>
    <mc:Fallback>
      <p:transition spd="slow" advTm="6460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357166"/>
            <a:ext cx="8329642" cy="6143668"/>
          </a:xfrm>
          <a:gradFill>
            <a:gsLst>
              <a:gs pos="0">
                <a:schemeClr val="accent6">
                  <a:lumMod val="0"/>
                  <a:lumOff val="100000"/>
                </a:schemeClr>
              </a:gs>
              <a:gs pos="49000">
                <a:schemeClr val="accent6">
                  <a:lumMod val="0"/>
                  <a:lumOff val="100000"/>
                </a:schemeClr>
              </a:gs>
              <a:gs pos="100000">
                <a:schemeClr val="accent6">
                  <a:lumMod val="100000"/>
                </a:schemeClr>
              </a:gs>
            </a:gsLst>
            <a:path path="circle">
              <a:fillToRect l="50000" t="-80000" r="50000" b="180000"/>
            </a:path>
          </a:gradFill>
          <a:ln>
            <a:solidFill>
              <a:schemeClr val="accent3">
                <a:lumMod val="75000"/>
              </a:schemeClr>
            </a:solidFill>
          </a:ln>
          <a:effectLst>
            <a:innerShdw blurRad="63500" dist="50800" dir="2700000">
              <a:prstClr val="black">
                <a:alpha val="50000"/>
              </a:prstClr>
            </a:innerShdw>
          </a:effectLst>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a:noAutofit/>
          </a:bodyPr>
          <a:lstStyle/>
          <a:p>
            <a:pPr marL="0" indent="447675" algn="just">
              <a:buNone/>
            </a:pPr>
            <a:r>
              <a:rPr lang="ru-RU" sz="1900" b="1" dirty="0" smtClean="0">
                <a:latin typeface="Book Antiqua" pitchFamily="18" charset="0"/>
              </a:rPr>
              <a:t>Со времени образования исполкома районного Совета, он был ответственен перед избравшим его Советом, а районный Совет подчинялся съезду Советов, президиуму и одновременно Амурскому окрисполкому.</a:t>
            </a:r>
          </a:p>
          <a:p>
            <a:pPr marL="0" indent="447675" algn="just">
              <a:buNone/>
            </a:pPr>
            <a:r>
              <a:rPr lang="ru-RU" sz="1900" b="1" dirty="0" smtClean="0">
                <a:latin typeface="Book Antiqua" pitchFamily="18" charset="0"/>
              </a:rPr>
              <a:t>Все вопросы политической, хозяйственной и культурной жизни района рассматривал пленум Зейского районного Совета. Кроме того Пленум проводил выборы на съезды Советов, избирая президиум, председателя  районного Совета, его заместителей. Между заседаниями пленума все мероприятия от имени районного Совета осуществлял президиум районного Совета.</a:t>
            </a:r>
          </a:p>
          <a:p>
            <a:pPr marL="0" indent="447675" algn="just">
              <a:buNone/>
            </a:pPr>
            <a:r>
              <a:rPr lang="ru-RU" sz="1900" b="1" dirty="0" smtClean="0">
                <a:latin typeface="Book Antiqua" pitchFamily="18" charset="0"/>
              </a:rPr>
              <a:t>В декабре 1939 года впервые состоялись выборы в местные органы власти, исполком Зейского районного Совета рабочих, крестьянских и красноармейских депутатов был преобразован в исполком Зейского районного Совета депутатов трудящихся. </a:t>
            </a:r>
          </a:p>
          <a:p>
            <a:pPr marL="0" indent="447675" algn="just">
              <a:buNone/>
            </a:pPr>
            <a:r>
              <a:rPr lang="ru-RU" sz="1900" b="1" dirty="0" smtClean="0">
                <a:latin typeface="Book Antiqua" pitchFamily="18" charset="0"/>
              </a:rPr>
              <a:t>Исполком являлся исполнительным и распорядительным органом на своей территории, он решал многочисленные вопросы хозяйственного и социально-культурного строительства, обеспечивал их выполнение, руководил местной промышленностью, решал вопросы торговли, народного образования, здравоохранения, социального обеспечения.</a:t>
            </a:r>
          </a:p>
          <a:p>
            <a:pPr algn="just"/>
            <a:endParaRPr lang="ru-RU" sz="2000" dirty="0">
              <a:latin typeface="Book Antiqu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62101"/>
    </mc:Choice>
    <mc:Fallback>
      <p:transition spd="slow" advTm="6210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050" name="Picture 2" descr="C:\Users\Arhiv\Desktop\Почта\2021-07-26\Улица с. Овсянка.jpg"/>
          <p:cNvPicPr>
            <a:picLocks noGrp="1" noChangeAspect="1" noChangeArrowheads="1"/>
          </p:cNvPicPr>
          <p:nvPr>
            <p:ph idx="1"/>
          </p:nvPr>
        </p:nvPicPr>
        <p:blipFill>
          <a:blip r:embed="rId2"/>
          <a:srcRect/>
          <a:stretch>
            <a:fillRect/>
          </a:stretch>
        </p:blipFill>
        <p:spPr bwMode="auto">
          <a:xfrm>
            <a:off x="857224" y="642918"/>
            <a:ext cx="7390245" cy="5500694"/>
          </a:xfrm>
          <a:prstGeom prst="rect">
            <a:avLst/>
          </a:prstGeom>
          <a:ln>
            <a:noFill/>
          </a:ln>
          <a:effectLst>
            <a:innerShdw blurRad="114300">
              <a:prstClr val="black"/>
            </a:innerShdw>
          </a:effectLst>
          <a:scene3d>
            <a:camera prst="orthographicFront"/>
            <a:lightRig rig="threePt" dir="t"/>
          </a:scene3d>
          <a:sp3d>
            <a:bevelT w="165100" prst="coolSlant"/>
          </a:sp3d>
        </p:spPr>
      </p:pic>
    </p:spTree>
  </p:cSld>
  <p:clrMapOvr>
    <a:masterClrMapping/>
  </p:clrMapOvr>
  <mc:AlternateContent xmlns:mc="http://schemas.openxmlformats.org/markup-compatibility/2006">
    <mc:Choice xmlns:p14="http://schemas.microsoft.com/office/powerpoint/2010/main" Requires="p14">
      <p:transition spd="slow" p14:dur="2000" advTm="11456"/>
    </mc:Choice>
    <mc:Fallback>
      <p:transition spd="slow" advTm="1145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954766"/>
          </a:xfrm>
          <a:gradFill>
            <a:gsLst>
              <a:gs pos="0">
                <a:schemeClr val="accent6">
                  <a:lumMod val="0"/>
                  <a:lumOff val="100000"/>
                </a:schemeClr>
              </a:gs>
              <a:gs pos="49000">
                <a:schemeClr val="accent6">
                  <a:lumMod val="0"/>
                  <a:lumOff val="100000"/>
                </a:schemeClr>
              </a:gs>
              <a:gs pos="100000">
                <a:schemeClr val="accent6">
                  <a:lumMod val="100000"/>
                </a:schemeClr>
              </a:gs>
            </a:gsLst>
            <a:path path="circle">
              <a:fillToRect l="50000" t="-80000" r="50000" b="180000"/>
            </a:path>
          </a:gradFill>
          <a:ln>
            <a:solidFill>
              <a:schemeClr val="accent3"/>
            </a:solidFill>
          </a:ln>
          <a:effectLst>
            <a:innerShdw blurRad="114300">
              <a:prstClr val="black"/>
            </a:innerShdw>
          </a:effectLst>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a:normAutofit fontScale="62500" lnSpcReduction="20000"/>
          </a:bodyPr>
          <a:lstStyle/>
          <a:p>
            <a:pPr marL="0" indent="447675" algn="just">
              <a:buNone/>
            </a:pPr>
            <a:endParaRPr lang="ru-RU" sz="1500" b="1" dirty="0" smtClean="0">
              <a:latin typeface="Book Antiqua" pitchFamily="18" charset="0"/>
            </a:endParaRPr>
          </a:p>
          <a:p>
            <a:pPr marL="0" indent="447675" algn="just">
              <a:buNone/>
            </a:pPr>
            <a:r>
              <a:rPr lang="ru-RU" sz="3200" b="1" dirty="0" smtClean="0">
                <a:latin typeface="Book Antiqua" pitchFamily="18" charset="0"/>
              </a:rPr>
              <a:t>К 1949 году в районе насчитывалось 100 населенных пунктов, вошедших в 16 сельских Советов, призванных решать проблемы на местах. Нужно сказать, что строительство и обустройство объектов соцкультбыта, межпоселковых и поселковых дорог, решение других жизненно важных проблем населения четко укладывались в районный бюджет: его доходная часть равнялась расходной.</a:t>
            </a:r>
          </a:p>
          <a:p>
            <a:pPr marL="0" indent="447675" algn="just">
              <a:buNone/>
            </a:pPr>
            <a:r>
              <a:rPr lang="ru-RU" sz="3200" b="1" dirty="0" smtClean="0">
                <a:latin typeface="Book Antiqua" pitchFamily="18" charset="0"/>
              </a:rPr>
              <a:t>Самый крупный сельский Совет, объединивший 7 населенных пунктов с населением в 4313 человек, в 1940 году был Овсянковский. На его территории находились автоколонна, роспродторг, маслозавод, больница, неполная средняя школа, радиоузел, почта-телеграф, сберкасса,  заготзерно, ветпункт, зоотехнический участок, заготсено, райуполнаркомзаг, сельпо, два лестранхоза, мельница, колхоз «Комсомолец Севера». Люди были заняты в сельском хозяйстве, промышленных предприятиях и государственных учреждениях. Аналогичную занятость обеспечивал Березовский сельсовет, на территории которого были 12 населенных пунктов и действовали колхозы «Интернационал», «Красный Восток», лесоучасток Зейского леспромхоза, терпромысел. В Сианском, Умлеканском, Амуро-Балтийском, Ново-Ямпольском сельсоветах жители также занимались сельским хозяйством, лесозаготовками.</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9144"/>
    </mc:Choice>
    <mc:Fallback>
      <p:transition spd="slow" advTm="6914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ln>
            <a:noFill/>
          </a:ln>
        </p:spPr>
        <p:txBody>
          <a:bodyPr>
            <a:noAutofit/>
          </a:bodyPr>
          <a:lstStyle/>
          <a:p>
            <a:pPr algn="ctr"/>
            <a:r>
              <a:rPr lang="ru-RU" sz="3200" b="1" dirty="0" smtClean="0">
                <a:ln w="19050">
                  <a:solidFill>
                    <a:srgbClr val="CCCC00"/>
                  </a:solidFill>
                  <a:prstDash val="solid"/>
                </a:ln>
                <a:solidFill>
                  <a:srgbClr val="FFC000"/>
                </a:solidFill>
                <a:effectLst>
                  <a:outerShdw blurRad="50000" dist="50800" dir="7500000" algn="tl">
                    <a:srgbClr val="000000">
                      <a:shade val="5000"/>
                      <a:alpha val="35000"/>
                    </a:srgbClr>
                  </a:outerShdw>
                </a:effectLst>
              </a:rPr>
              <a:t>Золотой промысел – базовый </a:t>
            </a:r>
            <a:br>
              <a:rPr lang="ru-RU" sz="3200" b="1" dirty="0" smtClean="0">
                <a:ln w="19050">
                  <a:solidFill>
                    <a:srgbClr val="CCCC00"/>
                  </a:solidFill>
                  <a:prstDash val="solid"/>
                </a:ln>
                <a:solidFill>
                  <a:srgbClr val="FFC000"/>
                </a:solidFill>
                <a:effectLst>
                  <a:outerShdw blurRad="50000" dist="50800" dir="7500000" algn="tl">
                    <a:srgbClr val="000000">
                      <a:shade val="5000"/>
                      <a:alpha val="35000"/>
                    </a:srgbClr>
                  </a:outerShdw>
                </a:effectLst>
              </a:rPr>
            </a:br>
            <a:r>
              <a:rPr lang="ru-RU" sz="3200" b="1" dirty="0" smtClean="0">
                <a:ln w="19050">
                  <a:solidFill>
                    <a:srgbClr val="CCCC00"/>
                  </a:solidFill>
                  <a:prstDash val="solid"/>
                </a:ln>
                <a:solidFill>
                  <a:srgbClr val="FFC000"/>
                </a:solidFill>
                <a:effectLst>
                  <a:outerShdw blurRad="50000" dist="50800" dir="7500000" algn="tl">
                    <a:srgbClr val="000000">
                      <a:shade val="5000"/>
                      <a:alpha val="35000"/>
                    </a:srgbClr>
                  </a:outerShdw>
                </a:effectLst>
              </a:rPr>
              <a:t>для развития экономики Зейского района</a:t>
            </a:r>
            <a:endParaRPr lang="ru-RU" sz="3200" b="1" dirty="0">
              <a:ln w="19050">
                <a:solidFill>
                  <a:srgbClr val="CCCC00"/>
                </a:solidFill>
                <a:prstDash val="solid"/>
              </a:ln>
              <a:solidFill>
                <a:srgbClr val="FFC000"/>
              </a:solidFill>
              <a:effectLst>
                <a:outerShdw blurRad="50000" dist="50800" dir="7500000" algn="tl">
                  <a:srgbClr val="000000">
                    <a:shade val="5000"/>
                    <a:alpha val="35000"/>
                  </a:srgbClr>
                </a:outerShdw>
              </a:effectLst>
            </a:endParaRPr>
          </a:p>
        </p:txBody>
      </p:sp>
      <p:pic>
        <p:nvPicPr>
          <p:cNvPr id="1026" name="Picture 2" descr="C:\Users\Arhiv\Desktop\Фото к выставке Малая Родина - большая история\Съемка золота на гидравлике.jpg"/>
          <p:cNvPicPr>
            <a:picLocks noGrp="1" noChangeAspect="1" noChangeArrowheads="1"/>
          </p:cNvPicPr>
          <p:nvPr>
            <p:ph idx="1"/>
          </p:nvPr>
        </p:nvPicPr>
        <p:blipFill>
          <a:blip r:embed="rId2"/>
          <a:stretch>
            <a:fillRect/>
          </a:stretch>
        </p:blipFill>
        <p:spPr bwMode="auto">
          <a:xfrm>
            <a:off x="1966139" y="2120900"/>
            <a:ext cx="5211722" cy="4051300"/>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7463"/>
    </mc:Choice>
    <mc:Fallback>
      <p:transition spd="slow" advTm="746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954766"/>
          </a:xfrm>
          <a:gradFill flip="none" rotWithShape="1">
            <a:gsLst>
              <a:gs pos="0">
                <a:schemeClr val="accent6">
                  <a:lumMod val="0"/>
                  <a:lumOff val="100000"/>
                </a:schemeClr>
              </a:gs>
              <a:gs pos="53000">
                <a:schemeClr val="accent6">
                  <a:lumMod val="0"/>
                  <a:lumOff val="100000"/>
                </a:schemeClr>
              </a:gs>
              <a:gs pos="100000">
                <a:schemeClr val="accent6">
                  <a:lumMod val="100000"/>
                </a:schemeClr>
              </a:gs>
            </a:gsLst>
            <a:path path="circle">
              <a:fillToRect l="50000" t="-80000" r="50000" b="180000"/>
            </a:path>
            <a:tileRect/>
          </a:gradFill>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a:noAutofit/>
          </a:bodyPr>
          <a:lstStyle/>
          <a:p>
            <a:pPr marL="0" indent="65088" algn="just">
              <a:buNone/>
            </a:pPr>
            <a:r>
              <a:rPr lang="ru-RU" sz="1700" b="1" dirty="0" smtClean="0">
                <a:latin typeface="Book Antiqua" pitchFamily="18" charset="0"/>
              </a:rPr>
              <a:t>       </a:t>
            </a:r>
          </a:p>
          <a:p>
            <a:pPr marL="0" indent="65088" algn="just">
              <a:buNone/>
            </a:pPr>
            <a:r>
              <a:rPr lang="ru-RU" sz="1800" b="1" dirty="0" smtClean="0">
                <a:solidFill>
                  <a:schemeClr val="accent6">
                    <a:lumMod val="75000"/>
                  </a:schemeClr>
                </a:solidFill>
                <a:latin typeface="Book Antiqua" pitchFamily="18" charset="0"/>
              </a:rPr>
              <a:t>Как и в других округах, после социалистической революции прииски были национализированы и закреплены за государственными учреждениями. Приисками Зейского горного округа стал владеть организованный в 1925 г. трест «Дальзолото». Но он себя не оправдал и в 1928 г. «Дальзолото» был закрыт, а прииски переподчинены московскому тресту «Союззолото». </a:t>
            </a:r>
          </a:p>
          <a:p>
            <a:pPr marL="0" indent="65088" algn="just">
              <a:buNone/>
            </a:pPr>
            <a:r>
              <a:rPr lang="ru-RU" sz="1800" b="1" dirty="0" smtClean="0">
                <a:solidFill>
                  <a:schemeClr val="accent6">
                    <a:lumMod val="75000"/>
                  </a:schemeClr>
                </a:solidFill>
                <a:latin typeface="Book Antiqua" pitchFamily="18" charset="0"/>
              </a:rPr>
              <a:t>       С 1 января 1933 года, когда был организован трест «Амурзолото», базировавшийся в городе Свободном, вся золотодобыча в Зейском горном округе стала осуществляться под контролем этого нового государственного учреждения. На территории Зейского горного округа были организованы приисковые управления, выделенные по территориальному признаку.</a:t>
            </a:r>
          </a:p>
          <a:p>
            <a:pPr marL="0" indent="65088" algn="just">
              <a:buNone/>
            </a:pPr>
            <a:r>
              <a:rPr lang="ru-RU" sz="1800" b="1" dirty="0" smtClean="0">
                <a:solidFill>
                  <a:schemeClr val="accent6">
                    <a:lumMod val="75000"/>
                  </a:schemeClr>
                </a:solidFill>
                <a:latin typeface="Book Antiqua" pitchFamily="18" charset="0"/>
              </a:rPr>
              <a:t>       Уровень механизации, так же как и уровень добычи, был в это время крайне низким. Единственная на территории округа «аксентьевская» драга была сплавлена с Унахи к Юбилейному, поселению, возникшему близ Зейской Берчанской (Бричанской) косы, известной благодаря открытому здесь (опять-таки хищниками) золоту.</a:t>
            </a:r>
          </a:p>
          <a:p>
            <a:pPr marL="0" indent="65088" algn="just">
              <a:buNone/>
            </a:pPr>
            <a:r>
              <a:rPr lang="ru-RU" sz="1800" b="1" dirty="0" smtClean="0">
                <a:solidFill>
                  <a:schemeClr val="accent6">
                    <a:lumMod val="75000"/>
                  </a:schemeClr>
                </a:solidFill>
                <a:latin typeface="Book Antiqua" pitchFamily="18" charset="0"/>
              </a:rPr>
              <a:t>       Значительной была доля «вольноприносительского» золота, которое добывалось населением от мала до велика на зейских косах и ключиках лотками и американками-«проходнушками».</a:t>
            </a:r>
          </a:p>
          <a:p>
            <a:pPr marL="0" indent="65088" algn="just">
              <a:buNone/>
            </a:pPr>
            <a:r>
              <a:rPr lang="ru-RU" sz="1500" b="1" dirty="0" smtClean="0">
                <a:solidFill>
                  <a:schemeClr val="accent6">
                    <a:lumMod val="75000"/>
                  </a:schemeClr>
                </a:solidFill>
                <a:latin typeface="Book Antiqua" pitchFamily="18" charset="0"/>
              </a:rPr>
              <a:t>       </a:t>
            </a:r>
            <a:endParaRPr lang="ru-RU" sz="1700" b="1" dirty="0">
              <a:solidFill>
                <a:schemeClr val="accent6">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61812"/>
    </mc:Choice>
    <mc:Fallback>
      <p:transition spd="slow" advTm="6181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050" name="Picture 2" descr="C:\Users\Arhiv\Desktop\Почта\2021-07-15\Старательские работы на американке.jpg"/>
          <p:cNvPicPr>
            <a:picLocks noGrp="1" noChangeAspect="1" noChangeArrowheads="1"/>
          </p:cNvPicPr>
          <p:nvPr>
            <p:ph idx="1"/>
          </p:nvPr>
        </p:nvPicPr>
        <p:blipFill>
          <a:blip r:embed="rId2"/>
          <a:srcRect/>
          <a:stretch>
            <a:fillRect/>
          </a:stretch>
        </p:blipFill>
        <p:spPr bwMode="auto">
          <a:xfrm>
            <a:off x="2500298" y="357166"/>
            <a:ext cx="4228281" cy="6209693"/>
          </a:xfrm>
          <a:prstGeom prst="rect">
            <a:avLst/>
          </a:prstGeom>
          <a:ln>
            <a:noFill/>
          </a:ln>
          <a:effectLst>
            <a:outerShdw blurRad="190500" algn="tl" rotWithShape="0">
              <a:srgbClr val="000000">
                <a:alpha val="70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7580"/>
    </mc:Choice>
    <mc:Fallback>
      <p:transition spd="slow" advTm="758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929354"/>
          </a:xfr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a:normAutofit fontScale="62500" lnSpcReduction="20000"/>
          </a:bodyPr>
          <a:lstStyle/>
          <a:p>
            <a:pPr marL="0" indent="65088" algn="just">
              <a:buNone/>
            </a:pPr>
            <a:r>
              <a:rPr lang="ru-RU" sz="3200" b="1" dirty="0" smtClean="0"/>
              <a:t>       </a:t>
            </a:r>
          </a:p>
          <a:p>
            <a:pPr marL="0" indent="447675" algn="just">
              <a:buNone/>
            </a:pPr>
            <a:r>
              <a:rPr lang="ru-RU" sz="3200" b="1" dirty="0" smtClean="0">
                <a:solidFill>
                  <a:schemeClr val="accent6">
                    <a:lumMod val="75000"/>
                  </a:schemeClr>
                </a:solidFill>
                <a:latin typeface="Book Antiqua" pitchFamily="18" charset="0"/>
              </a:rPr>
              <a:t>Тресту «Амурзолото» пришлось столкнуться с трудностью: неизвестно было, где добывать золото. Документация о поисковых и разведочных работах, произведённых до революции, была в своё время в значительной степени утрачена и уничтожена партизанами и хунхузами.</a:t>
            </a:r>
          </a:p>
          <a:p>
            <a:pPr marL="0" indent="447675" algn="just">
              <a:buNone/>
            </a:pPr>
            <a:r>
              <a:rPr lang="ru-RU" sz="3200" b="1" dirty="0" smtClean="0">
                <a:solidFill>
                  <a:schemeClr val="accent6">
                    <a:lumMod val="75000"/>
                  </a:schemeClr>
                </a:solidFill>
                <a:latin typeface="Book Antiqua" pitchFamily="18" charset="0"/>
              </a:rPr>
              <a:t> Поэтому трест «Амурзолото» широко развернул кампанию «первооткрывательства», установив вознаграждение для всех, кто сообщит о новых месторождениях.</a:t>
            </a:r>
          </a:p>
          <a:p>
            <a:pPr marL="0" indent="447675" algn="just">
              <a:buNone/>
            </a:pPr>
            <a:r>
              <a:rPr lang="ru-RU" sz="3200" b="1" dirty="0" smtClean="0">
                <a:solidFill>
                  <a:schemeClr val="accent6">
                    <a:lumMod val="75000"/>
                  </a:schemeClr>
                </a:solidFill>
                <a:latin typeface="Book Antiqua" pitchFamily="18" charset="0"/>
              </a:rPr>
              <a:t> Так были открыты один за другими месторождения, а затем и посёлки золотодобытчиков в бассейнах рек Деп (Ясный прииск, 1935), Джелтулак (Октябрьский прииск, 1937) и Улунга (Апрельский прииск, 1937).</a:t>
            </a:r>
          </a:p>
          <a:p>
            <a:pPr marL="0" indent="447675" algn="just">
              <a:buNone/>
            </a:pPr>
            <a:r>
              <a:rPr lang="ru-RU" sz="3200" b="1" dirty="0" smtClean="0">
                <a:solidFill>
                  <a:schemeClr val="accent6">
                    <a:lumMod val="75000"/>
                  </a:schemeClr>
                </a:solidFill>
                <a:latin typeface="Book Antiqua" pitchFamily="18" charset="0"/>
              </a:rPr>
              <a:t> Открытие и разработка месторождений сопровождалось обустройством территории района. Практически на каждом прииске – участке работ строился «стан» - центр хозяйственной деятельности, где размещались управляющий, склады, служебные и жилые помещения. Часть таких поселков после отработки ликвидировалась, другие просуществовали до 50-70 годов прошлого века.</a:t>
            </a:r>
          </a:p>
          <a:p>
            <a:pPr marL="0" indent="447675" algn="just">
              <a:buNone/>
            </a:pPr>
            <a:r>
              <a:rPr lang="ru-RU" sz="3200" b="1" dirty="0" smtClean="0">
                <a:solidFill>
                  <a:schemeClr val="accent6">
                    <a:lumMod val="75000"/>
                  </a:schemeClr>
                </a:solidFill>
                <a:latin typeface="Book Antiqua" pitchFamily="18" charset="0"/>
              </a:rPr>
              <a:t>Все эти многочисленные поселки закрылись в 50-х годах после запрещения старательских работ…</a:t>
            </a:r>
          </a:p>
          <a:p>
            <a:pPr marL="0" indent="65088" algn="just">
              <a:buNone/>
            </a:pPr>
            <a:endParaRPr lang="ru-RU" sz="3200" b="1" dirty="0" smtClean="0">
              <a:solidFill>
                <a:schemeClr val="accent6">
                  <a:lumMod val="75000"/>
                </a:schemeClr>
              </a:solidFill>
              <a:latin typeface="Book Antiqua" pitchFamily="18" charset="0"/>
            </a:endParaRPr>
          </a:p>
          <a:p>
            <a:pPr algn="just"/>
            <a:endParaRPr lang="ru-RU" b="1" dirty="0">
              <a:solidFill>
                <a:schemeClr val="accent6">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61235"/>
    </mc:Choice>
    <mc:Fallback>
      <p:transition spd="slow" advTm="6123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descr="C:\Users\Arhiv\Desktop\Почта\2021-07-15\поселки.jpg"/>
          <p:cNvPicPr>
            <a:picLocks noGrp="1" noChangeAspect="1" noChangeArrowheads="1"/>
          </p:cNvPicPr>
          <p:nvPr>
            <p:ph idx="1"/>
          </p:nvPr>
        </p:nvPicPr>
        <p:blipFill>
          <a:blip r:embed="rId2"/>
          <a:srcRect/>
          <a:stretch>
            <a:fillRect/>
          </a:stretch>
        </p:blipFill>
        <p:spPr bwMode="auto">
          <a:xfrm>
            <a:off x="500034" y="642918"/>
            <a:ext cx="8139185" cy="560699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mc:AlternateContent xmlns:mc="http://schemas.openxmlformats.org/markup-compatibility/2006">
    <mc:Choice xmlns:p14="http://schemas.microsoft.com/office/powerpoint/2010/main" Requires="p14">
      <p:transition spd="slow" p14:dur="2000" advTm="10389"/>
    </mc:Choice>
    <mc:Fallback>
      <p:transition spd="slow" advTm="1038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098" name="Picture 2" descr="C:\Users\Arhiv\Desktop\Почта\2021-07-15\поселки 2,.jpg"/>
          <p:cNvPicPr>
            <a:picLocks noGrp="1" noChangeAspect="1" noChangeArrowheads="1"/>
          </p:cNvPicPr>
          <p:nvPr>
            <p:ph idx="1"/>
          </p:nvPr>
        </p:nvPicPr>
        <p:blipFill>
          <a:blip r:embed="rId2"/>
          <a:srcRect/>
          <a:stretch>
            <a:fillRect/>
          </a:stretch>
        </p:blipFill>
        <p:spPr bwMode="auto">
          <a:xfrm>
            <a:off x="428596" y="1000108"/>
            <a:ext cx="8276913" cy="47117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mc:AlternateContent xmlns:mc="http://schemas.openxmlformats.org/markup-compatibility/2006">
    <mc:Choice xmlns:p14="http://schemas.microsoft.com/office/powerpoint/2010/main" Requires="p14">
      <p:transition spd="slow" p14:dur="2000" advTm="17005"/>
    </mc:Choice>
    <mc:Fallback>
      <p:transition spd="slow" advTm="1700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026" name="Picture 2" descr="C:\Users\Arhiv\Desktop\Почта\2021-07-20\Бур.jpg"/>
          <p:cNvPicPr>
            <a:picLocks noGrp="1" noChangeAspect="1" noChangeArrowheads="1"/>
          </p:cNvPicPr>
          <p:nvPr>
            <p:ph idx="1"/>
          </p:nvPr>
        </p:nvPicPr>
        <p:blipFill>
          <a:blip r:embed="rId2"/>
          <a:srcRect/>
          <a:stretch>
            <a:fillRect/>
          </a:stretch>
        </p:blipFill>
        <p:spPr bwMode="auto">
          <a:xfrm>
            <a:off x="1541420" y="764704"/>
            <a:ext cx="6143668" cy="3705400"/>
          </a:xfrm>
          <a:prstGeom prst="rect">
            <a:avLst/>
          </a:prstGeom>
          <a:ln>
            <a:noFill/>
          </a:ln>
          <a:effectLst>
            <a:outerShdw blurRad="292100" dist="139700" dir="2700000" algn="tl" rotWithShape="0">
              <a:srgbClr val="333333">
                <a:alpha val="65000"/>
              </a:srgbClr>
            </a:outerShdw>
          </a:effectLst>
        </p:spPr>
      </p:pic>
      <p:pic>
        <p:nvPicPr>
          <p:cNvPr id="1027" name="Picture 3" descr="C:\Users\Arhiv\Desktop\Почта\2021-07-20\подпись.jpg"/>
          <p:cNvPicPr>
            <a:picLocks noChangeAspect="1" noChangeArrowheads="1"/>
          </p:cNvPicPr>
          <p:nvPr/>
        </p:nvPicPr>
        <p:blipFill>
          <a:blip r:embed="rId3"/>
          <a:srcRect/>
          <a:stretch>
            <a:fillRect/>
          </a:stretch>
        </p:blipFill>
        <p:spPr bwMode="auto">
          <a:xfrm>
            <a:off x="1621113" y="4725144"/>
            <a:ext cx="6083300" cy="1255713"/>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1725"/>
    </mc:Choice>
    <mc:Fallback>
      <p:transition spd="slow" advTm="117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312194"/>
          </a:xfrm>
          <a:gradFill flip="none" rotWithShape="1">
            <a:gsLst>
              <a:gs pos="0">
                <a:schemeClr val="accent6">
                  <a:lumMod val="0"/>
                  <a:lumOff val="100000"/>
                </a:schemeClr>
              </a:gs>
              <a:gs pos="65000">
                <a:schemeClr val="accent6">
                  <a:lumMod val="0"/>
                  <a:lumOff val="100000"/>
                </a:schemeClr>
              </a:gs>
              <a:gs pos="100000">
                <a:schemeClr val="accent6">
                  <a:lumMod val="100000"/>
                </a:schemeClr>
              </a:gs>
            </a:gsLst>
            <a:path path="circle">
              <a:fillToRect l="50000" t="-80000" r="50000" b="180000"/>
            </a:path>
            <a:tileRect/>
          </a:gradFill>
          <a:effectLst>
            <a:glow rad="63500">
              <a:schemeClr val="accent5">
                <a:satMod val="175000"/>
                <a:alpha val="40000"/>
              </a:schemeClr>
            </a:glow>
            <a:outerShdw blurRad="130000" dist="101600" dir="2700000" algn="tl" rotWithShape="0">
              <a:srgbClr val="000000">
                <a:alpha val="35000"/>
              </a:srgbClr>
            </a:outerShdw>
          </a:effectLst>
        </p:spPr>
        <p:style>
          <a:lnRef idx="1">
            <a:schemeClr val="accent6"/>
          </a:lnRef>
          <a:fillRef idx="2">
            <a:schemeClr val="accent6"/>
          </a:fillRef>
          <a:effectRef idx="1">
            <a:schemeClr val="accent6"/>
          </a:effectRef>
          <a:fontRef idx="minor">
            <a:schemeClr val="dk1"/>
          </a:fontRef>
        </p:style>
        <p:txBody>
          <a:bodyPr>
            <a:normAutofit fontScale="47500" lnSpcReduction="20000"/>
          </a:bodyPr>
          <a:lstStyle/>
          <a:p>
            <a:pPr marL="0" indent="65088" algn="just">
              <a:buNone/>
            </a:pPr>
            <a:r>
              <a:rPr lang="ru-RU" sz="3800" dirty="0" smtClean="0">
                <a:latin typeface="Book Antiqua" pitchFamily="18" charset="0"/>
              </a:rPr>
              <a:t>       </a:t>
            </a:r>
          </a:p>
          <a:p>
            <a:pPr marL="0" indent="65088" algn="just">
              <a:buNone/>
            </a:pPr>
            <a:r>
              <a:rPr lang="ru-RU" sz="3800" b="1" dirty="0" smtClean="0">
                <a:solidFill>
                  <a:schemeClr val="accent6">
                    <a:lumMod val="75000"/>
                  </a:schemeClr>
                </a:solidFill>
                <a:latin typeface="Book Antiqua" pitchFamily="18" charset="0"/>
              </a:rPr>
              <a:t>Наиболее значимые поселки были Дамбуки (с 1972 года пос. Береговой), Владимировский (с 1934 года – Кировский), Золотая Гора, которая существует и в настоящее время)</a:t>
            </a:r>
          </a:p>
          <a:p>
            <a:pPr marL="0" indent="65088" algn="just">
              <a:buNone/>
            </a:pPr>
            <a:r>
              <a:rPr lang="ru-RU" sz="3800" b="1" dirty="0" smtClean="0">
                <a:solidFill>
                  <a:schemeClr val="accent6">
                    <a:lumMod val="75000"/>
                  </a:schemeClr>
                </a:solidFill>
                <a:latin typeface="Book Antiqua" pitchFamily="18" charset="0"/>
              </a:rPr>
              <a:t>        В вершине р. Брянта были поселки: Октябрьский, Ясный, там же проходил тракт в Якутию и был аэродром.</a:t>
            </a:r>
          </a:p>
          <a:p>
            <a:pPr marL="0" indent="65088" algn="just">
              <a:buNone/>
            </a:pPr>
            <a:r>
              <a:rPr lang="ru-RU" sz="3800" b="1" dirty="0" smtClean="0">
                <a:solidFill>
                  <a:schemeClr val="accent6">
                    <a:lumMod val="75000"/>
                  </a:schemeClr>
                </a:solidFill>
                <a:latin typeface="Book Antiqua" pitchFamily="18" charset="0"/>
              </a:rPr>
              <a:t>        Прииск «Октябрьский» (названный так в честь 20-летия Октябрьской революции)  был одним из старейших промышленных предприятий Зейского района.</a:t>
            </a:r>
          </a:p>
          <a:p>
            <a:pPr marL="0" indent="65088" algn="just">
              <a:buNone/>
            </a:pPr>
            <a:r>
              <a:rPr lang="ru-RU" sz="3800" b="1" dirty="0" smtClean="0">
                <a:solidFill>
                  <a:schemeClr val="accent6">
                    <a:lumMod val="75000"/>
                  </a:schemeClr>
                </a:solidFill>
                <a:latin typeface="Book Antiqua" pitchFamily="18" charset="0"/>
              </a:rPr>
              <a:t>        Открытие прииска, как и многих золотодобывающих районов, связано с легендой. Среди жителей поселка Юбилейный и Аяк ходила легенда о том, что в годы первой империалистической войны в системе реки Джелтулак, в одном из ключей Сосновой Горы добывалось богатое золото. Эта легенда будоражила воображение старателей. В 1935-1936 годах стали создаваться бригады вольноразведчиков на поиски золота по реке Деп, ключам Бургали, Гага, Тунгала, Улягир и другим, но поиски оканчивались безуспешно. Легендарные золотые россыпи словно скрылись. </a:t>
            </a:r>
          </a:p>
          <a:p>
            <a:pPr marL="0" indent="65088" algn="just">
              <a:buNone/>
            </a:pPr>
            <a:r>
              <a:rPr lang="ru-RU" sz="3800" b="1" dirty="0" smtClean="0">
                <a:solidFill>
                  <a:schemeClr val="accent6">
                    <a:lumMod val="75000"/>
                  </a:schemeClr>
                </a:solidFill>
                <a:latin typeface="Book Antiqua" pitchFamily="18" charset="0"/>
              </a:rPr>
              <a:t>         В январе 1936 года, заручившись поддержкой геолого-разведочного отдела прииска Ясного бригада добровольцев отправилась на поиски легендарного золота. Никто не знал точного месторасположения реки. Помог разведчикам встретившийся охотник Седунов. Он и показал бригаде дорогу к р. Джелтулак. И снова поиски по ключам. Но золотоносность в этих ключах оказалась слабой.  И бригада с наступлением весны вернулась в Ясный. </a:t>
            </a:r>
          </a:p>
          <a:p>
            <a:pPr marL="0" indent="447675" algn="just">
              <a:buNone/>
            </a:pPr>
            <a:r>
              <a:rPr lang="ru-RU" sz="3800" b="1" dirty="0" smtClean="0">
                <a:solidFill>
                  <a:schemeClr val="accent6">
                    <a:lumMod val="75000"/>
                  </a:schemeClr>
                </a:solidFill>
                <a:latin typeface="Book Antiqua" pitchFamily="18" charset="0"/>
              </a:rPr>
              <a:t>И только возобновившиеся  в 1937 году поиски дали долго-жданный результат.</a:t>
            </a:r>
          </a:p>
          <a:p>
            <a:endParaRPr lang="ru-RU" dirty="0" smtClean="0"/>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79126"/>
    </mc:Choice>
    <mc:Fallback>
      <p:transition spd="slow" advTm="7912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518432"/>
          </a:xfrm>
        </p:spPr>
        <p:txBody>
          <a:bodyPr>
            <a:normAutofit/>
          </a:bodyPr>
          <a:lstStyle/>
          <a:p>
            <a:pPr marL="85725" algn="ctr"/>
            <a:r>
              <a:rPr lang="ru-RU" sz="2000" b="1" dirty="0" smtClean="0">
                <a:ln w="6350">
                  <a:solidFill>
                    <a:srgbClr val="9B9701"/>
                  </a:solidFill>
                </a:ln>
                <a:solidFill>
                  <a:schemeClr val="accent6">
                    <a:lumMod val="75000"/>
                  </a:schemeClr>
                </a:solidFill>
              </a:rPr>
              <a:t>1938 год</a:t>
            </a:r>
            <a:br>
              <a:rPr lang="ru-RU" sz="2000" b="1" dirty="0" smtClean="0">
                <a:ln w="6350">
                  <a:solidFill>
                    <a:srgbClr val="9B9701"/>
                  </a:solidFill>
                </a:ln>
                <a:solidFill>
                  <a:schemeClr val="accent6">
                    <a:lumMod val="75000"/>
                  </a:schemeClr>
                </a:solidFill>
              </a:rPr>
            </a:br>
            <a:r>
              <a:rPr lang="ru-RU" sz="2000" b="1" dirty="0" smtClean="0">
                <a:ln w="6350">
                  <a:solidFill>
                    <a:srgbClr val="9B9701"/>
                  </a:solidFill>
                </a:ln>
                <a:solidFill>
                  <a:schemeClr val="accent6">
                    <a:lumMod val="75000"/>
                  </a:schemeClr>
                </a:solidFill>
              </a:rPr>
              <a:t>Общежитие ИТР. Слева направо: начальник участка Дулаев З.Б., начальник Депского ПУ Соболев Н.И., начальник продснаба Рогозовцев М.П., парторг ДПУ Чердаков, </a:t>
            </a:r>
            <a:br>
              <a:rPr lang="ru-RU" sz="2000" b="1" dirty="0" smtClean="0">
                <a:ln w="6350">
                  <a:solidFill>
                    <a:srgbClr val="9B9701"/>
                  </a:solidFill>
                </a:ln>
                <a:solidFill>
                  <a:schemeClr val="accent6">
                    <a:lumMod val="75000"/>
                  </a:schemeClr>
                </a:solidFill>
              </a:rPr>
            </a:br>
            <a:r>
              <a:rPr lang="ru-RU" sz="2000" b="1" dirty="0" smtClean="0">
                <a:ln w="6350">
                  <a:solidFill>
                    <a:srgbClr val="9B9701"/>
                  </a:solidFill>
                </a:ln>
                <a:solidFill>
                  <a:schemeClr val="accent6">
                    <a:lumMod val="75000"/>
                  </a:schemeClr>
                </a:solidFill>
              </a:rPr>
              <a:t>Сажнев К.И.</a:t>
            </a:r>
            <a:endParaRPr lang="ru-RU" sz="2000" b="1" dirty="0">
              <a:ln w="6350">
                <a:solidFill>
                  <a:srgbClr val="9B9701"/>
                </a:solidFill>
              </a:ln>
              <a:solidFill>
                <a:schemeClr val="accent6">
                  <a:lumMod val="75000"/>
                </a:schemeClr>
              </a:solidFill>
            </a:endParaRPr>
          </a:p>
        </p:txBody>
      </p:sp>
      <p:pic>
        <p:nvPicPr>
          <p:cNvPr id="3074" name="Picture 2" descr="C:\Users\Arhiv\Desktop\Почта\2021-07-13\Почта0105.JPG"/>
          <p:cNvPicPr>
            <a:picLocks noGrp="1" noChangeAspect="1" noChangeArrowheads="1"/>
          </p:cNvPicPr>
          <p:nvPr>
            <p:ph idx="1"/>
          </p:nvPr>
        </p:nvPicPr>
        <p:blipFill>
          <a:blip r:embed="rId2"/>
          <a:stretch>
            <a:fillRect/>
          </a:stretch>
        </p:blipFill>
        <p:spPr bwMode="auto">
          <a:xfrm>
            <a:off x="1640902" y="2120900"/>
            <a:ext cx="5862196" cy="405130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6553"/>
    </mc:Choice>
    <mc:Fallback>
      <p:transition spd="slow" advTm="655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8362" y="260648"/>
            <a:ext cx="8229600" cy="1089804"/>
          </a:xfrm>
        </p:spPr>
        <p:txBody>
          <a:bodyPr>
            <a:normAutofit fontScale="9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0" algn="ctr"/>
            <a:r>
              <a:rPr lang="ru-RU" sz="1800" b="1" cap="all" dirty="0" smtClean="0">
                <a:ln w="0">
                  <a:solidFill>
                    <a:srgbClr val="CCCC00"/>
                  </a:solidFill>
                </a:ln>
                <a:solidFill>
                  <a:schemeClr val="tx1">
                    <a:lumMod val="95000"/>
                    <a:lumOff val="5000"/>
                  </a:schemeClr>
                </a:solidFill>
                <a:effectLst/>
                <a:latin typeface="Book Antiqua" pitchFamily="18" charset="0"/>
              </a:rPr>
              <a:t>1939 </a:t>
            </a:r>
            <a:r>
              <a:rPr lang="ru-RU" sz="1600" b="1" cap="all" dirty="0" smtClean="0">
                <a:ln w="0">
                  <a:solidFill>
                    <a:srgbClr val="CCCC00"/>
                  </a:solidFill>
                </a:ln>
                <a:solidFill>
                  <a:schemeClr val="tx1">
                    <a:lumMod val="95000"/>
                    <a:lumOff val="5000"/>
                  </a:schemeClr>
                </a:solidFill>
                <a:effectLst/>
              </a:rPr>
              <a:t>год</a:t>
            </a:r>
            <a:br>
              <a:rPr lang="ru-RU" sz="1600" b="1" cap="all" dirty="0" smtClean="0">
                <a:ln w="0">
                  <a:solidFill>
                    <a:srgbClr val="CCCC00"/>
                  </a:solidFill>
                </a:ln>
                <a:solidFill>
                  <a:schemeClr val="tx1">
                    <a:lumMod val="95000"/>
                    <a:lumOff val="5000"/>
                  </a:schemeClr>
                </a:solidFill>
                <a:effectLst/>
              </a:rPr>
            </a:br>
            <a:r>
              <a:rPr lang="ru-RU" sz="1600" b="1" cap="all" dirty="0" smtClean="0">
                <a:ln w="0">
                  <a:solidFill>
                    <a:srgbClr val="CCCC00"/>
                  </a:solidFill>
                </a:ln>
                <a:solidFill>
                  <a:schemeClr val="tx1">
                    <a:lumMod val="95000"/>
                    <a:lumOff val="5000"/>
                  </a:schemeClr>
                </a:solidFill>
                <a:effectLst/>
              </a:rPr>
              <a:t> Прииск «Октябрьский»</a:t>
            </a:r>
            <a:br>
              <a:rPr lang="ru-RU" sz="1600" b="1" cap="all" dirty="0" smtClean="0">
                <a:ln w="0">
                  <a:solidFill>
                    <a:srgbClr val="CCCC00"/>
                  </a:solidFill>
                </a:ln>
                <a:solidFill>
                  <a:schemeClr val="tx1">
                    <a:lumMod val="95000"/>
                    <a:lumOff val="5000"/>
                  </a:schemeClr>
                </a:solidFill>
                <a:effectLst/>
              </a:rPr>
            </a:br>
            <a:r>
              <a:rPr lang="ru-RU" sz="1600" b="1" cap="all" dirty="0" smtClean="0">
                <a:ln w="0">
                  <a:solidFill>
                    <a:srgbClr val="CCCC00"/>
                  </a:solidFill>
                </a:ln>
                <a:solidFill>
                  <a:schemeClr val="tx1">
                    <a:lumMod val="95000"/>
                    <a:lumOff val="5000"/>
                  </a:schemeClr>
                </a:solidFill>
                <a:effectLst/>
              </a:rPr>
              <a:t>Во втором ряду третий справа налево сидит начальник прииска  Дулаев Е.Б., </a:t>
            </a:r>
            <a:br>
              <a:rPr lang="ru-RU" sz="1600" b="1" cap="all" dirty="0" smtClean="0">
                <a:ln w="0">
                  <a:solidFill>
                    <a:srgbClr val="CCCC00"/>
                  </a:solidFill>
                </a:ln>
                <a:solidFill>
                  <a:schemeClr val="tx1">
                    <a:lumMod val="95000"/>
                    <a:lumOff val="5000"/>
                  </a:schemeClr>
                </a:solidFill>
                <a:effectLst/>
              </a:rPr>
            </a:br>
            <a:r>
              <a:rPr lang="ru-RU" sz="1600" b="1" cap="all" dirty="0" smtClean="0">
                <a:ln w="0">
                  <a:solidFill>
                    <a:srgbClr val="CCCC00"/>
                  </a:solidFill>
                </a:ln>
                <a:solidFill>
                  <a:schemeClr val="tx1">
                    <a:lumMod val="95000"/>
                    <a:lumOff val="5000"/>
                  </a:schemeClr>
                </a:solidFill>
                <a:effectLst/>
              </a:rPr>
              <a:t>на лошади – первооткрыватель Белов В.К.</a:t>
            </a:r>
            <a:endParaRPr lang="ru-RU" sz="1600" b="1" cap="all" dirty="0">
              <a:ln w="0">
                <a:solidFill>
                  <a:srgbClr val="CCCC00"/>
                </a:solidFill>
              </a:ln>
              <a:solidFill>
                <a:schemeClr val="tx1">
                  <a:lumMod val="95000"/>
                  <a:lumOff val="5000"/>
                </a:schemeClr>
              </a:solidFill>
              <a:effectLst/>
            </a:endParaRPr>
          </a:p>
        </p:txBody>
      </p:sp>
      <p:pic>
        <p:nvPicPr>
          <p:cNvPr id="2050" name="Picture 2" descr="C:\Users\Arhiv\Desktop\Почта\2021-07-20\1938 год.jpg"/>
          <p:cNvPicPr>
            <a:picLocks noGrp="1" noChangeAspect="1" noChangeArrowheads="1"/>
          </p:cNvPicPr>
          <p:nvPr>
            <p:ph idx="1"/>
          </p:nvPr>
        </p:nvPicPr>
        <p:blipFill>
          <a:blip r:embed="rId2"/>
          <a:srcRect/>
          <a:stretch>
            <a:fillRect/>
          </a:stretch>
        </p:blipFill>
        <p:spPr bwMode="auto">
          <a:xfrm>
            <a:off x="714348" y="1500174"/>
            <a:ext cx="7777629" cy="4802918"/>
          </a:xfrm>
          <a:prstGeom prst="roundRect">
            <a:avLst>
              <a:gd name="adj" fmla="val 8594"/>
            </a:avLst>
          </a:prstGeom>
          <a:solidFill>
            <a:srgbClr val="FFFFFF">
              <a:shade val="85000"/>
            </a:srgbClr>
          </a:solidFill>
          <a:ln>
            <a:noFill/>
          </a:ln>
          <a:effectLst>
            <a:outerShdw blurRad="50800" dist="38100" dir="2700000" algn="tl" rotWithShape="0">
              <a:prstClr val="black">
                <a:alpha val="40000"/>
              </a:prstClr>
            </a:outerShdw>
            <a:reflection blurRad="12700"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spd="slow" p14:dur="2000" advTm="8298"/>
    </mc:Choice>
    <mc:Fallback>
      <p:transition spd="slow" advTm="829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26204"/>
          </a:xfrm>
          <a:gradFill flip="none" rotWithShape="1">
            <a:gsLst>
              <a:gs pos="0">
                <a:schemeClr val="accent6">
                  <a:lumMod val="0"/>
                  <a:lumOff val="100000"/>
                </a:schemeClr>
              </a:gs>
              <a:gs pos="57000">
                <a:schemeClr val="accent6">
                  <a:lumMod val="0"/>
                  <a:lumOff val="100000"/>
                </a:schemeClr>
              </a:gs>
              <a:gs pos="100000">
                <a:schemeClr val="accent6">
                  <a:lumMod val="100000"/>
                </a:schemeClr>
              </a:gs>
            </a:gsLst>
            <a:path path="circle">
              <a:fillToRect l="50000" t="-80000" r="50000" b="180000"/>
            </a:path>
            <a:tileRect/>
          </a:gradFill>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447675" algn="just">
              <a:buNone/>
            </a:pPr>
            <a:r>
              <a:rPr lang="ru-RU" b="1" dirty="0" smtClean="0">
                <a:latin typeface="Book Antiqua" pitchFamily="18" charset="0"/>
              </a:rPr>
              <a:t>18 апреля 1937 года на ключе Седуновский (названного в честь охотника Седунова, указавшего дорогу к р. Джелтулак) последние пробуренные  в зимнем сезоне шурфовщиками Георгием Степановым и Василием Шаройко шурфы показали содержание золота до 10 г на кубометр. К 20-й годовщине Октября разведанный участок был сдан в эксплуатацию. Поисковики установили богатые россыпи по ключам Маристый, Седуновский, Сеннушки и выявили перспективность еще нескольких ключей.</a:t>
            </a:r>
          </a:p>
          <a:p>
            <a:pPr marL="0" indent="447675" algn="just">
              <a:buNone/>
            </a:pPr>
            <a:r>
              <a:rPr lang="ru-RU" b="1" dirty="0" smtClean="0">
                <a:latin typeface="Book Antiqua" pitchFamily="18" charset="0"/>
              </a:rPr>
              <a:t>Благодаря настойчивому труду и непреклонной воле в достижении цели был открыт золотоносный район, где и выросло одно из крупнейших золотодобывающих предприятий Дальнего Востока. Так возник прииск Октябрьский.</a:t>
            </a:r>
          </a:p>
          <a:p>
            <a:pPr marL="0" indent="447675" algn="just">
              <a:buNone/>
            </a:pPr>
            <a:r>
              <a:rPr lang="ru-RU" b="1" dirty="0" smtClean="0">
                <a:latin typeface="Book Antiqua" pitchFamily="18" charset="0"/>
              </a:rPr>
              <a:t>Размах работ на россыпях был настолько велик, что в декабре 1939 года на базе прииска «Октябрьский» было создано Октябрьское приисковое управление.. В эти же годы образовался золотопродснаб… По воспоминаниям Дзусовой Ксении Константиновны жили в посёлке тогда богато. В одном только продснабе работало 900 человек. Трудились по 18 часов в сутки. Необходимо было обеспечить продуктами все золотодобывающие участки. Одними из первых объектов, пущенных в эксплуатацию, были больница, школа, баня, Дом культуры и лишь потом контора управления. Одновременно велось строительство жилья для  золотодобытчиков. Первые улицы – это Дзержинского, Комсомольская, Чапаева, Советская, Цветочная.</a:t>
            </a:r>
          </a:p>
          <a:p>
            <a:endParaRPr lang="ru-RU" b="1" dirty="0">
              <a:latin typeface="Book Antiqu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61729"/>
    </mc:Choice>
    <mc:Fallback>
      <p:transition spd="slow" advTm="6172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48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marL="0" algn="ctr"/>
            <a:r>
              <a:rPr lang="ru-RU" sz="2400" b="1" dirty="0" smtClean="0">
                <a:ln>
                  <a:solidFill>
                    <a:schemeClr val="accent5">
                      <a:lumMod val="75000"/>
                    </a:schemeClr>
                  </a:solidFill>
                </a:ln>
                <a:solidFill>
                  <a:srgbClr val="FFC000"/>
                </a:solidFill>
              </a:rPr>
              <a:t>1939 год</a:t>
            </a:r>
            <a:br>
              <a:rPr lang="ru-RU" sz="2400" b="1" dirty="0" smtClean="0">
                <a:ln>
                  <a:solidFill>
                    <a:schemeClr val="accent5">
                      <a:lumMod val="75000"/>
                    </a:schemeClr>
                  </a:solidFill>
                </a:ln>
                <a:solidFill>
                  <a:srgbClr val="FFC000"/>
                </a:solidFill>
              </a:rPr>
            </a:br>
            <a:r>
              <a:rPr lang="ru-RU" sz="2400" b="1" dirty="0" smtClean="0">
                <a:ln>
                  <a:solidFill>
                    <a:schemeClr val="accent5">
                      <a:lumMod val="75000"/>
                    </a:schemeClr>
                  </a:solidFill>
                </a:ln>
                <a:solidFill>
                  <a:srgbClr val="FFC000"/>
                </a:solidFill>
              </a:rPr>
              <a:t>Участок Ясный прииска Октябрьский </a:t>
            </a:r>
            <a:br>
              <a:rPr lang="ru-RU" sz="2400" b="1" dirty="0" smtClean="0">
                <a:ln>
                  <a:solidFill>
                    <a:schemeClr val="accent5">
                      <a:lumMod val="75000"/>
                    </a:schemeClr>
                  </a:solidFill>
                </a:ln>
                <a:solidFill>
                  <a:srgbClr val="FFC000"/>
                </a:solidFill>
              </a:rPr>
            </a:br>
            <a:r>
              <a:rPr lang="ru-RU" sz="2400" b="1" dirty="0" smtClean="0">
                <a:ln>
                  <a:solidFill>
                    <a:schemeClr val="accent5">
                      <a:lumMod val="75000"/>
                    </a:schemeClr>
                  </a:solidFill>
                </a:ln>
                <a:solidFill>
                  <a:srgbClr val="FFC000"/>
                </a:solidFill>
              </a:rPr>
              <a:t>Бригада старателей Катанаева</a:t>
            </a:r>
            <a:endParaRPr lang="ru-RU" sz="2400" b="1" dirty="0">
              <a:ln>
                <a:solidFill>
                  <a:schemeClr val="accent5">
                    <a:lumMod val="75000"/>
                  </a:schemeClr>
                </a:solidFill>
              </a:ln>
              <a:solidFill>
                <a:srgbClr val="FFC000"/>
              </a:solidFill>
            </a:endParaRPr>
          </a:p>
        </p:txBody>
      </p:sp>
      <p:pic>
        <p:nvPicPr>
          <p:cNvPr id="4098" name="Picture 2" descr="C:\Users\Arhiv\Desktop\Почта\2021-07-13\Почта0104.JPG"/>
          <p:cNvPicPr>
            <a:picLocks noGrp="1" noChangeAspect="1" noChangeArrowheads="1"/>
          </p:cNvPicPr>
          <p:nvPr>
            <p:ph idx="1"/>
          </p:nvPr>
        </p:nvPicPr>
        <p:blipFill>
          <a:blip r:embed="rId2"/>
          <a:stretch>
            <a:fillRect/>
          </a:stretch>
        </p:blipFill>
        <p:spPr bwMode="auto">
          <a:xfrm>
            <a:off x="1697848" y="2120900"/>
            <a:ext cx="5748304" cy="4051300"/>
          </a:xfrm>
          <a:prstGeom prst="rect">
            <a:avLst/>
          </a:prstGeom>
          <a:ln>
            <a:noFill/>
          </a:ln>
          <a:effectLst>
            <a:outerShdw blurRad="63500" sx="102000" sy="102000" algn="ctr" rotWithShape="0">
              <a:prstClr val="black">
                <a:alpha val="40000"/>
              </a:prstClr>
            </a:outerShd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6925"/>
    </mc:Choice>
    <mc:Fallback>
      <p:transition spd="slow" advTm="692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122" name="Picture 2" descr="C:\Users\Arhiv\Desktop\Почта\2021-07-13\Почта0108.JPG"/>
          <p:cNvPicPr>
            <a:picLocks noGrp="1" noChangeAspect="1" noChangeArrowheads="1"/>
          </p:cNvPicPr>
          <p:nvPr>
            <p:ph idx="1"/>
          </p:nvPr>
        </p:nvPicPr>
        <p:blipFill>
          <a:blip r:embed="rId2"/>
          <a:srcRect/>
          <a:stretch>
            <a:fillRect/>
          </a:stretch>
        </p:blipFill>
        <p:spPr bwMode="auto">
          <a:xfrm>
            <a:off x="2123728" y="260648"/>
            <a:ext cx="4942436" cy="61980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16414"/>
    </mc:Choice>
    <mc:Fallback>
      <p:transition spd="slow" advTm="1641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1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883328"/>
          </a:xfrm>
          <a:gradFill flip="none" rotWithShape="1">
            <a:gsLst>
              <a:gs pos="0">
                <a:schemeClr val="accent6">
                  <a:lumMod val="0"/>
                  <a:lumOff val="100000"/>
                </a:schemeClr>
              </a:gs>
              <a:gs pos="58000">
                <a:schemeClr val="accent6">
                  <a:lumMod val="0"/>
                  <a:lumOff val="100000"/>
                </a:schemeClr>
              </a:gs>
              <a:gs pos="100000">
                <a:schemeClr val="accent6">
                  <a:lumMod val="100000"/>
                </a:schemeClr>
              </a:gs>
            </a:gsLst>
            <a:path path="circle">
              <a:fillToRect l="50000" t="-80000" r="50000" b="180000"/>
            </a:path>
            <a:tileRect/>
          </a:gradFill>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a:normAutofit fontScale="85000" lnSpcReduction="20000"/>
          </a:bodyPr>
          <a:lstStyle/>
          <a:p>
            <a:pPr marL="0" indent="447675" algn="just">
              <a:buNone/>
            </a:pPr>
            <a:r>
              <a:rPr lang="ru-RU" b="1" dirty="0" smtClean="0">
                <a:latin typeface="Book Antiqua" pitchFamily="18" charset="0"/>
              </a:rPr>
              <a:t>В годы Великой Отечественной войны прииск «Октябрьский» оказывал большую помощь фронту. Работали женщины, дети, старики – все, кто мог заменить ушедших на фронт мужчин. Не случайно, что в 1941 году прииск дал Родине столько золота, сколько не давал ни до, ни после за всю свою историю.</a:t>
            </a:r>
          </a:p>
          <a:p>
            <a:pPr marL="0" indent="447675" algn="just">
              <a:buNone/>
            </a:pPr>
            <a:r>
              <a:rPr lang="ru-RU" b="1" dirty="0" smtClean="0">
                <a:latin typeface="Book Antiqua" pitchFamily="18" charset="0"/>
              </a:rPr>
              <a:t>В 1960 году  на прииске пущена в эксплуатацию первая в районе 250-литровая драга, изготовленная Иркутским заводом тяжёлого машиностроения. На это время приходится основное развитие прииска и посёлка. Строится жильё, производственные базы, культурные и социальные учреждения: спортивный зал и стадион, детские сады, комбинат бытового обслуживания,  больница, поликлиника и детская консультация, магазины, деревоотделочный цех, помещение АТС и узел связи, Дом культуры.</a:t>
            </a:r>
          </a:p>
          <a:p>
            <a:pPr marL="0" indent="447675" algn="just">
              <a:buNone/>
            </a:pPr>
            <a:r>
              <a:rPr lang="ru-RU" b="1" dirty="0" smtClean="0">
                <a:latin typeface="Book Antiqua" pitchFamily="18" charset="0"/>
              </a:rPr>
              <a:t>В 90 годах предприятие было приватизировано и стало акционерным обществом и вскоре обанкротилось. Однако посёлок и люди, добывавшие золото, по-прежнему хранят память о тех, кто там трудился, и о днях, когда с прииска «Октябрьский» в золотые фонды Родины поступали тонны золота</a:t>
            </a:r>
          </a:p>
          <a:p>
            <a:pPr marL="0" indent="447675" algn="just">
              <a:buNone/>
            </a:pPr>
            <a:r>
              <a:rPr lang="ru-RU" b="1" dirty="0" smtClean="0">
                <a:latin typeface="Book Antiqua" pitchFamily="18" charset="0"/>
              </a:rPr>
              <a:t>Золотодобыча и на сегодняшний день остается ведущей отраслью экономики района. Понятно, что главной профессией в золотоносном районе была профессия золотодобытчика. Герои книги «Золотые россыпи Дамбуков» вспоминают, как они детьми помогали родителям, старшим братьям мыть, обрабатывать золотой металл. Вырастая, они становились геологами, драгерами, съёмщиками, получали другие специальности, требуемые в этой отрасли, чтобы вернуться в родные места, обеспечить преемственность в столь нужном для страны труде.</a:t>
            </a:r>
          </a:p>
          <a:p>
            <a:pPr algn="just"/>
            <a:endParaRPr lang="ru-RU" dirty="0" smtClean="0"/>
          </a:p>
          <a:p>
            <a:pPr algn="just"/>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2575"/>
    </mc:Choice>
    <mc:Fallback>
      <p:transition spd="slow" advTm="6257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76672"/>
            <a:ext cx="7772400" cy="1609344"/>
          </a:xfrm>
        </p:spPr>
        <p:txBody>
          <a:bodyPr>
            <a:normAutofit/>
          </a:bodyPr>
          <a:lstStyle/>
          <a:p>
            <a:pPr marL="0" algn="ctr"/>
            <a:r>
              <a:rPr lang="ru-RU" sz="3200" b="1" dirty="0" smtClean="0">
                <a:ln>
                  <a:solidFill>
                    <a:schemeClr val="accent6">
                      <a:lumMod val="75000"/>
                    </a:schemeClr>
                  </a:solidFill>
                </a:ln>
                <a:solidFill>
                  <a:srgbClr val="DAA600"/>
                </a:solidFill>
                <a:latin typeface="Book Antiqua" pitchFamily="18" charset="0"/>
              </a:rPr>
              <a:t>Золотой самородок, вес 6140 грамм, найденный на р. Гарь,  1965 год</a:t>
            </a:r>
            <a:endParaRPr lang="ru-RU" sz="3200" b="1" dirty="0">
              <a:ln>
                <a:solidFill>
                  <a:schemeClr val="accent6">
                    <a:lumMod val="75000"/>
                  </a:schemeClr>
                </a:solidFill>
              </a:ln>
              <a:solidFill>
                <a:srgbClr val="DAA600"/>
              </a:solidFill>
              <a:latin typeface="Book Antiqua" pitchFamily="18" charset="0"/>
            </a:endParaRPr>
          </a:p>
        </p:txBody>
      </p:sp>
      <p:pic>
        <p:nvPicPr>
          <p:cNvPr id="6146" name="Picture 2" descr="C:\Users\Arhiv\Desktop\Почта\2021-07-13\Почта0115.JPG"/>
          <p:cNvPicPr>
            <a:picLocks noGrp="1" noChangeAspect="1" noChangeArrowheads="1"/>
          </p:cNvPicPr>
          <p:nvPr>
            <p:ph idx="1"/>
          </p:nvPr>
        </p:nvPicPr>
        <p:blipFill>
          <a:blip r:embed="rId2"/>
          <a:stretch>
            <a:fillRect/>
          </a:stretch>
        </p:blipFill>
        <p:spPr bwMode="auto">
          <a:xfrm>
            <a:off x="1700784" y="2134870"/>
            <a:ext cx="5742432" cy="4023360"/>
          </a:xfrm>
          <a:prstGeom prst="rect">
            <a:avLst/>
          </a:prstGeom>
          <a:ln>
            <a:noFill/>
          </a:ln>
          <a:effectLst>
            <a:glow rad="101600">
              <a:schemeClr val="bg2">
                <a:lumMod val="50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1910"/>
    </mc:Choice>
    <mc:Fallback>
      <p:transition spd="slow" advTm="1191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7170" name="Picture 2" descr="C:\Users\Arhiv\Desktop\Почта\2021-07-13\Почта0113.JPG"/>
          <p:cNvPicPr>
            <a:picLocks noGrp="1" noChangeAspect="1" noChangeArrowheads="1"/>
          </p:cNvPicPr>
          <p:nvPr>
            <p:ph idx="1"/>
          </p:nvPr>
        </p:nvPicPr>
        <p:blipFill>
          <a:blip r:embed="rId2"/>
          <a:srcRect/>
          <a:stretch>
            <a:fillRect/>
          </a:stretch>
        </p:blipFill>
        <p:spPr bwMode="auto">
          <a:xfrm>
            <a:off x="887337" y="500042"/>
            <a:ext cx="7627711" cy="5929354"/>
          </a:xfrm>
          <a:prstGeom prst="rect">
            <a:avLst/>
          </a:prstGeom>
          <a:ln>
            <a:noFill/>
          </a:ln>
          <a:effectLst>
            <a:glow rad="101600">
              <a:schemeClr val="bg2">
                <a:lumMod val="75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1612"/>
    </mc:Choice>
    <mc:Fallback>
      <p:transition spd="slow" advTm="1161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57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8194" name="Picture 2" descr="C:\Users\Arhiv\Desktop\Почта\2021-07-13\Почта0116.JPG"/>
          <p:cNvPicPr>
            <a:picLocks noGrp="1" noChangeAspect="1" noChangeArrowheads="1"/>
          </p:cNvPicPr>
          <p:nvPr>
            <p:ph idx="1"/>
          </p:nvPr>
        </p:nvPicPr>
        <p:blipFill>
          <a:blip r:embed="rId2"/>
          <a:srcRect/>
          <a:stretch>
            <a:fillRect/>
          </a:stretch>
        </p:blipFill>
        <p:spPr bwMode="auto">
          <a:xfrm>
            <a:off x="983374" y="535102"/>
            <a:ext cx="7446278" cy="5965732"/>
          </a:xfrm>
          <a:prstGeom prst="rect">
            <a:avLst/>
          </a:prstGeom>
          <a:ln>
            <a:noFill/>
          </a:ln>
          <a:effectLst>
            <a:glow rad="101600">
              <a:schemeClr val="tx2">
                <a:lumMod val="50000"/>
                <a:alpha val="60000"/>
              </a:schemeClr>
            </a:glow>
            <a:softEdge rad="127000"/>
          </a:effectLst>
        </p:spPr>
      </p:pic>
    </p:spTree>
  </p:cSld>
  <p:clrMapOvr>
    <a:masterClrMapping/>
  </p:clrMapOvr>
  <mc:AlternateContent xmlns:mc="http://schemas.openxmlformats.org/markup-compatibility/2006">
    <mc:Choice xmlns:p14="http://schemas.microsoft.com/office/powerpoint/2010/main" Requires="p14">
      <p:transition spd="slow" p14:dur="2000" advTm="11257"/>
    </mc:Choice>
    <mc:Fallback>
      <p:transition spd="slow" advTm="1125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9218" name="Picture 2" descr="C:\Users\Arhiv\Desktop\Почта\2021-07-13\Почта0110.JPG"/>
          <p:cNvPicPr>
            <a:picLocks noGrp="1" noChangeAspect="1" noChangeArrowheads="1"/>
          </p:cNvPicPr>
          <p:nvPr>
            <p:ph idx="1"/>
          </p:nvPr>
        </p:nvPicPr>
        <p:blipFill>
          <a:blip r:embed="rId2"/>
          <a:srcRect/>
          <a:stretch>
            <a:fillRect/>
          </a:stretch>
        </p:blipFill>
        <p:spPr bwMode="auto">
          <a:xfrm>
            <a:off x="1351883" y="857232"/>
            <a:ext cx="6423127" cy="5286412"/>
          </a:xfrm>
          <a:prstGeom prst="rect">
            <a:avLst/>
          </a:prstGeom>
          <a:ln>
            <a:noFill/>
          </a:ln>
          <a:effectLst>
            <a:glow rad="101600">
              <a:schemeClr val="tx2">
                <a:lumMod val="50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1155"/>
    </mc:Choice>
    <mc:Fallback>
      <p:transition spd="slow" advTm="1115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0242" name="Picture 2" descr="C:\Users\Arhiv\Desktop\Почта\2021-07-13\Почта0114.JPG"/>
          <p:cNvPicPr>
            <a:picLocks noGrp="1" noChangeAspect="1" noChangeArrowheads="1"/>
          </p:cNvPicPr>
          <p:nvPr>
            <p:ph idx="1"/>
          </p:nvPr>
        </p:nvPicPr>
        <p:blipFill>
          <a:blip r:embed="rId2"/>
          <a:srcRect/>
          <a:stretch>
            <a:fillRect/>
          </a:stretch>
        </p:blipFill>
        <p:spPr bwMode="auto">
          <a:xfrm>
            <a:off x="1500166" y="455580"/>
            <a:ext cx="6143668" cy="5956360"/>
          </a:xfrm>
          <a:prstGeom prst="rect">
            <a:avLst/>
          </a:prstGeom>
          <a:ln>
            <a:noFill/>
          </a:ln>
          <a:effectLst>
            <a:glow rad="101600">
              <a:schemeClr val="bg2">
                <a:lumMod val="75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1969"/>
    </mc:Choice>
    <mc:Fallback>
      <p:transition spd="slow" advTm="119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0"/>
                <a:lumOff val="100000"/>
              </a:schemeClr>
            </a:gs>
            <a:gs pos="62000">
              <a:schemeClr val="accent1">
                <a:lumMod val="0"/>
                <a:lumOff val="100000"/>
              </a:schemeClr>
            </a:gs>
            <a:gs pos="100000">
              <a:schemeClr val="accent1">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1266" name="Picture 2" descr="C:\Users\Arhiv\Desktop\Почта\2021-07-13\Почта0112.JPG"/>
          <p:cNvPicPr>
            <a:picLocks noGrp="1" noChangeAspect="1" noChangeArrowheads="1"/>
          </p:cNvPicPr>
          <p:nvPr>
            <p:ph idx="1"/>
          </p:nvPr>
        </p:nvPicPr>
        <p:blipFill>
          <a:blip r:embed="rId2"/>
          <a:srcRect/>
          <a:stretch>
            <a:fillRect/>
          </a:stretch>
        </p:blipFill>
        <p:spPr bwMode="auto">
          <a:xfrm>
            <a:off x="350985" y="571480"/>
            <a:ext cx="8221493" cy="5429288"/>
          </a:xfrm>
          <a:prstGeom prst="rect">
            <a:avLst/>
          </a:prstGeom>
          <a:ln>
            <a:noFill/>
          </a:ln>
          <a:effectLst>
            <a:glow rad="101600">
              <a:schemeClr val="tx2">
                <a:lumMod val="50000"/>
                <a:alpha val="60000"/>
              </a:schemeClr>
            </a:glo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15531"/>
    </mc:Choice>
    <mc:Fallback>
      <p:transition spd="slow" advTm="1553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0"/>
                <a:lumOff val="100000"/>
              </a:schemeClr>
            </a:gs>
            <a:gs pos="62000">
              <a:schemeClr val="accent1">
                <a:lumMod val="0"/>
                <a:lumOff val="100000"/>
              </a:schemeClr>
            </a:gs>
            <a:gs pos="100000">
              <a:schemeClr val="accent1">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122" name="Picture 2" descr="C:\Users\Arhiv\Desktop\Почта\2021-07-23\Коллектив Октябрьской больницы.jpg"/>
          <p:cNvPicPr>
            <a:picLocks noGrp="1" noChangeAspect="1" noChangeArrowheads="1"/>
          </p:cNvPicPr>
          <p:nvPr>
            <p:ph idx="1"/>
          </p:nvPr>
        </p:nvPicPr>
        <p:blipFill>
          <a:blip r:embed="rId2"/>
          <a:srcRect/>
          <a:stretch>
            <a:fillRect/>
          </a:stretch>
        </p:blipFill>
        <p:spPr bwMode="auto">
          <a:xfrm>
            <a:off x="394398" y="357166"/>
            <a:ext cx="8316989" cy="6072230"/>
          </a:xfrm>
          <a:prstGeom prst="rect">
            <a:avLst/>
          </a:prstGeom>
          <a:ln>
            <a:noFill/>
          </a:ln>
          <a:effectLst>
            <a:outerShdw blurRad="76200" dir="13500000" sy="23000" kx="1200000" algn="br" rotWithShape="0">
              <a:prstClr val="black">
                <a:alpha val="20000"/>
              </a:prstClr>
            </a:outerShdw>
          </a:effectLst>
          <a:scene3d>
            <a:camera prst="orthographicFront"/>
            <a:lightRig rig="threePt" dir="t"/>
          </a:scene3d>
          <a:sp3d>
            <a:bevelT w="165100" prst="coolSlant"/>
          </a:sp3d>
        </p:spPr>
      </p:pic>
    </p:spTree>
  </p:cSld>
  <p:clrMapOvr>
    <a:masterClrMapping/>
  </p:clrMapOvr>
  <mc:AlternateContent xmlns:mc="http://schemas.openxmlformats.org/markup-compatibility/2006">
    <mc:Choice xmlns:p14="http://schemas.microsoft.com/office/powerpoint/2010/main" Requires="p14">
      <p:transition spd="slow" p14:dur="2000" advTm="16774"/>
    </mc:Choice>
    <mc:Fallback>
      <p:transition spd="slow" advTm="1677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883328"/>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92500" lnSpcReduction="20000"/>
            <a:sp3d extrusionH="57150">
              <a:bevelT w="82550" h="38100" prst="coolSlant"/>
            </a:sp3d>
          </a:bodyPr>
          <a:lstStyle/>
          <a:p>
            <a:pPr marL="0" indent="447675" algn="just">
              <a:buNone/>
            </a:pPr>
            <a:endParaRPr lang="ru-RU" b="1" dirty="0" smtClean="0">
              <a:latin typeface="Book Antiqua" pitchFamily="18" charset="0"/>
            </a:endParaRPr>
          </a:p>
          <a:p>
            <a:pPr marL="0" indent="447675" algn="just">
              <a:buNone/>
            </a:pPr>
            <a:r>
              <a:rPr lang="ru-RU" b="1" dirty="0" smtClean="0">
                <a:latin typeface="Book Antiqua" pitchFamily="18" charset="0"/>
              </a:rPr>
              <a:t>Другой, не менее уважаемой профессией на территории района, а в 30-90-е годы прошлого столетия очень востребованной, была профессия лесозаготовителя	.</a:t>
            </a:r>
          </a:p>
          <a:p>
            <a:pPr marL="0" indent="447675" algn="just">
              <a:buNone/>
            </a:pPr>
            <a:r>
              <a:rPr lang="ru-RU" b="1" dirty="0" smtClean="0">
                <a:latin typeface="Book Antiqua" pitchFamily="18" charset="0"/>
              </a:rPr>
              <a:t>Главными потребителями строевого и дровяного леса в то время назывались Читинская и Уссурийская железные дороги, Амурское госпароходство, Благовещенск. Наличие естественных сплавных путей упрощало поставку леса на основные рынки сбыта. Существовала и ещё одна перспектива – экспорт леса – экспорт леса за границу. Рассматривался вариант экспорта строевого леса, главным образом, в Японию через Владивосток.</a:t>
            </a:r>
          </a:p>
          <a:p>
            <a:pPr marL="0" indent="447675" algn="just">
              <a:buNone/>
            </a:pPr>
            <a:r>
              <a:rPr lang="ru-RU" b="1" dirty="0" smtClean="0">
                <a:latin typeface="Book Antiqua" pitchFamily="18" charset="0"/>
              </a:rPr>
              <a:t>В 1929 году основными лесозаготовителями в районе становятся: лестранхоз (леспромхоз), райлесхоз и приисковые управления с заготовкой древесины для собственных нужд. Из года в год увеличивался один из главных показателей лесозаготовительной деятельности – вывоз древесины. Набирало силу социалистическое соревнование. Его охват  к 1935 году составил 72 %.</a:t>
            </a:r>
          </a:p>
          <a:p>
            <a:pPr marL="0" indent="447675" algn="just">
              <a:buNone/>
            </a:pPr>
            <a:r>
              <a:rPr lang="ru-RU" b="1" dirty="0" smtClean="0">
                <a:latin typeface="Book Antiqua" pitchFamily="18" charset="0"/>
              </a:rPr>
              <a:t>Позднее славу Зейскому району как району успешных плановых лесозаготовок принесли такие предприятия, как Зейский, Верхнезейский, Потехинский леспромхозы, лесоперевалочный  комбинат. Имена лучших вальщиков леса, водителей лесовозов, бригад лесосплава и лесозаготовок из этих предприятий были известны всему Дальнему Востоку, да и стране в целом.</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2226"/>
    </mc:Choice>
    <mc:Fallback>
      <p:transition spd="slow" advTm="6222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95386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solidFill>
              <a:schemeClr val="accent3"/>
            </a:solidFill>
          </a:ln>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55000" lnSpcReduction="20000"/>
          </a:bodyPr>
          <a:lstStyle/>
          <a:p>
            <a:pPr marL="0" indent="447675" algn="just">
              <a:buNone/>
            </a:pPr>
            <a:endParaRPr lang="ru-RU" sz="3300" b="1" dirty="0" smtClean="0">
              <a:latin typeface="Book Antiqua" pitchFamily="18" charset="0"/>
            </a:endParaRPr>
          </a:p>
          <a:p>
            <a:pPr marL="0" indent="447675" algn="just">
              <a:buNone/>
            </a:pPr>
            <a:r>
              <a:rPr lang="ru-RU" sz="3300" b="1" dirty="0" smtClean="0">
                <a:latin typeface="Book Antiqua" pitchFamily="18" charset="0"/>
              </a:rPr>
              <a:t>Своё существование Зейский леспромхоз начал с организации в 1927 году  нескольких мастерских участков: Берёзовка, Успеновка, Усть-Улунга и Старый Первый с годовой программой по 13-15 тысяч кубометров каждый.</a:t>
            </a:r>
          </a:p>
          <a:p>
            <a:pPr marL="0" indent="447675" algn="just">
              <a:buNone/>
            </a:pPr>
            <a:r>
              <a:rPr lang="ru-RU" sz="3300" b="1" dirty="0" smtClean="0">
                <a:latin typeface="Book Antiqua" pitchFamily="18" charset="0"/>
              </a:rPr>
              <a:t>В последующих 1928-1929 годах были организованы ещё два участка: Юбилейненский и Старый Шестой с годовой программой по 15 тысяч кубометров.</a:t>
            </a:r>
          </a:p>
          <a:p>
            <a:pPr marL="0" indent="447675" algn="just">
              <a:buNone/>
            </a:pPr>
            <a:r>
              <a:rPr lang="ru-RU" sz="3300" b="1" dirty="0" smtClean="0">
                <a:latin typeface="Book Antiqua" pitchFamily="18" charset="0"/>
              </a:rPr>
              <a:t>В 1929 году была организована резиденция, управление в деревне Сиан под наименованием «ХЧ».</a:t>
            </a:r>
          </a:p>
          <a:p>
            <a:pPr marL="0" indent="447675" algn="just">
              <a:buNone/>
            </a:pPr>
            <a:r>
              <a:rPr lang="ru-RU" sz="3300" b="1" dirty="0" smtClean="0">
                <a:latin typeface="Book Antiqua" pitchFamily="18" charset="0"/>
              </a:rPr>
              <a:t>Участки были обеспечены постоянными кадрами рабочих только на 20-25 %. Остальная рабочая сила являлась сезонной и временной.</a:t>
            </a:r>
          </a:p>
          <a:p>
            <a:pPr marL="0" indent="447675" algn="just">
              <a:buNone/>
            </a:pPr>
            <a:r>
              <a:rPr lang="ru-RU" sz="3300" b="1" dirty="0" smtClean="0">
                <a:latin typeface="Book Antiqua" pitchFamily="18" charset="0"/>
              </a:rPr>
              <a:t>Собственного гужевого транспорта в то время леспромхоз не имел, а это был единственный транспорт на вывозке леса и других  работах. Валка леса производилась топором, отрезка - двуручными пилами. Лесовозные машины не выпускались. Доставка леса преимущественно производилась на крестьянских лошадях к речкам Уточка, Улунга, Джугожан, а далее сплавлялась молевым сплавом по р. Зее. Древесина сплавлялась до г.  Свободного ручным способом.</a:t>
            </a:r>
          </a:p>
          <a:p>
            <a:pPr marL="0" indent="447675" algn="just">
              <a:buNone/>
            </a:pPr>
            <a:r>
              <a:rPr lang="ru-RU" sz="3300" b="1" dirty="0" smtClean="0">
                <a:latin typeface="Book Antiqua" pitchFamily="18" charset="0"/>
              </a:rPr>
              <a:t>Производительность труда была крайне низкая. Рабочие лесозаготовок жили в лесу во временных бараках, срубленных из неотесанных бревен с общими нарами. Лесные бараки освещались коптилками, а в лучшем случае керосиновыми лампами. Медпункты отсутствовали. О спецодежде в то время и не могло быть речи. Охрана труда и техника безопасности также были на низком уровне.</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93383"/>
    </mc:Choice>
    <mc:Fallback>
      <p:transition spd="slow" advTm="9338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 name="Заголовок 1"/>
          <p:cNvSpPr>
            <a:spLocks noGrp="1"/>
          </p:cNvSpPr>
          <p:nvPr>
            <p:ph idx="1"/>
          </p:nvPr>
        </p:nvSpPr>
        <p:spPr>
          <a:xfrm>
            <a:off x="457200" y="214290"/>
            <a:ext cx="8229600" cy="6429420"/>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25000" lnSpcReduction="20000"/>
          </a:bodyPr>
          <a:lstStyle/>
          <a:p>
            <a:pPr marL="0" indent="447675" algn="just">
              <a:buNone/>
            </a:pPr>
            <a:r>
              <a:rPr lang="ru-RU" sz="6400" b="1" dirty="0" smtClean="0">
                <a:latin typeface="Book Antiqua" pitchFamily="18" charset="0"/>
              </a:rPr>
              <a:t>В 1931 году был организован Овсянковский лестранхоз № 4 с подчинением тресту «Дальтранслес» Уссурийской железной дороги.</a:t>
            </a:r>
          </a:p>
          <a:p>
            <a:pPr marL="0" indent="447675" algn="just">
              <a:buNone/>
            </a:pPr>
            <a:r>
              <a:rPr lang="ru-RU" sz="6400" b="1" dirty="0" smtClean="0">
                <a:latin typeface="Book Antiqua" pitchFamily="18" charset="0"/>
              </a:rPr>
              <a:t>Лестранхоз по состоянию на 1 января 1936 года имел 12 лесовозных тракторов «ХТЗ» и около 1200 голов лошадей. Валка леса в это период производилась двуручными пилами, так называемыми, с отечественным зубом. Трелёвка леса производилась на лошадях с привлечением сезонных рабочих из числа колхозников, погрузочно-разгрузочные работы по вывозке леса исключительно производились вручную. Все подготовительные работы также выполнялись ручным способом.</a:t>
            </a:r>
          </a:p>
          <a:p>
            <a:pPr marL="0" indent="447675" algn="just">
              <a:buNone/>
            </a:pPr>
            <a:r>
              <a:rPr lang="ru-RU" sz="6400" b="1" dirty="0" smtClean="0">
                <a:latin typeface="Book Antiqua" pitchFamily="18" charset="0"/>
              </a:rPr>
              <a:t>Строительство конно-ледяных дорог также  производилось ручным способом.  </a:t>
            </a:r>
          </a:p>
          <a:p>
            <a:pPr marL="0" indent="447675" algn="just">
              <a:buNone/>
            </a:pPr>
            <a:r>
              <a:rPr lang="ru-RU" sz="6400" b="1" dirty="0" smtClean="0">
                <a:latin typeface="Book Antiqua" pitchFamily="18" charset="0"/>
              </a:rPr>
              <a:t>В последующие предвоенные годы, несмотря на создание постоянных кадров, несмотря на то, что в этот период уже начали строиться жилые двух- и четырёхквартирные дома, школы, медпункты, бани, пекарни и другие объекты бытового и культурного назначения,  большинство семей лесозаготовителей жило в общих бараках с отсутствием требуемых бытовых условий. Крайне низкие бытовые условия были и на мастерских точках. </a:t>
            </a:r>
          </a:p>
          <a:p>
            <a:pPr marL="0" indent="447675" algn="just">
              <a:buNone/>
            </a:pPr>
            <a:r>
              <a:rPr lang="ru-RU" sz="6400" b="1" dirty="0" smtClean="0">
                <a:latin typeface="Book Antiqua" pitchFamily="18" charset="0"/>
              </a:rPr>
              <a:t>Механизация ещё продолжала оставаться  на низком уровне, за исключением внедрения рационализированных пил «Краскот» и лучковых пил.</a:t>
            </a:r>
          </a:p>
          <a:p>
            <a:pPr marL="0" indent="447675" algn="just">
              <a:buNone/>
            </a:pPr>
            <a:r>
              <a:rPr lang="ru-RU" sz="6400" b="1" dirty="0" smtClean="0">
                <a:latin typeface="Book Antiqua" pitchFamily="18" charset="0"/>
              </a:rPr>
              <a:t>Таким образом, наличие постоянных кадров рабочих, улучшение бытовых условий и организация труда на лесозаготовках, а также систематическое повышение производительности труда дали возможность леспромхозу увеличить объём вывозки леса к концу предвоенного 1940 года до 215  тысяч кубометров, а комплексная выработка составила 309 кубометров на 1 рабочего лесозаготовок.</a:t>
            </a:r>
          </a:p>
          <a:p>
            <a:pPr marL="0" indent="447675" algn="just">
              <a:buNone/>
            </a:pPr>
            <a:r>
              <a:rPr lang="ru-RU" sz="6400" b="1" dirty="0" smtClean="0">
                <a:latin typeface="Book Antiqua" pitchFamily="18" charset="0"/>
              </a:rPr>
              <a:t>Крайне тяжёлая была обстановка на предприятии в годы Великой Отечественной войны. </a:t>
            </a:r>
          </a:p>
          <a:p>
            <a:pPr marL="0" indent="447675" algn="just">
              <a:buNone/>
            </a:pPr>
            <a:r>
              <a:rPr lang="ru-RU" sz="6400" b="1" dirty="0" smtClean="0">
                <a:latin typeface="Book Antiqua" pitchFamily="18" charset="0"/>
              </a:rPr>
              <a:t>Снизилось число постоянных квалифицированных кадров лесозаготовителей  более чем на 500 человек. На замену им пришли вторые и третьи члены семьи, в основном женщины и подростки.</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2529"/>
    </mc:Choice>
    <mc:Fallback>
      <p:transition spd="slow" advTm="6252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b="1" dirty="0" smtClean="0">
                <a:ln w="6350">
                  <a:solidFill>
                    <a:schemeClr val="accent6">
                      <a:lumMod val="50000"/>
                    </a:schemeClr>
                  </a:solidFill>
                </a:ln>
                <a:solidFill>
                  <a:schemeClr val="accent3">
                    <a:lumMod val="50000"/>
                  </a:schemeClr>
                </a:solidFill>
              </a:rPr>
              <a:t>Памятный знак в честь лесозаготовителей Зейского леспромхоза – участников Великой Отечественной войны</a:t>
            </a:r>
            <a:endParaRPr lang="ru-RU" sz="2400" b="1" dirty="0">
              <a:ln w="6350">
                <a:solidFill>
                  <a:schemeClr val="accent6">
                    <a:lumMod val="50000"/>
                  </a:schemeClr>
                </a:solidFill>
              </a:ln>
              <a:solidFill>
                <a:schemeClr val="accent3">
                  <a:lumMod val="50000"/>
                </a:schemeClr>
              </a:solidFill>
            </a:endParaRPr>
          </a:p>
        </p:txBody>
      </p:sp>
      <p:pic>
        <p:nvPicPr>
          <p:cNvPr id="5122" name="Picture 2" descr="C:\Users\Arhiv\Desktop\Памятный знак в честь лесозаготовителей Зейского леспромхоза, участников ВОВ.jpg"/>
          <p:cNvPicPr>
            <a:picLocks noGrp="1" noChangeAspect="1" noChangeArrowheads="1"/>
          </p:cNvPicPr>
          <p:nvPr>
            <p:ph idx="1"/>
          </p:nvPr>
        </p:nvPicPr>
        <p:blipFill>
          <a:blip r:embed="rId2"/>
          <a:stretch>
            <a:fillRect/>
          </a:stretch>
        </p:blipFill>
        <p:spPr bwMode="auto">
          <a:xfrm>
            <a:off x="1871133" y="2120900"/>
            <a:ext cx="5401733" cy="405130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10780"/>
    </mc:Choice>
    <mc:Fallback>
      <p:transition spd="slow" advTm="1078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55000" lnSpcReduction="20000"/>
          </a:bodyPr>
          <a:lstStyle/>
          <a:p>
            <a:pPr marL="0" indent="447675" algn="just">
              <a:buNone/>
            </a:pPr>
            <a:r>
              <a:rPr lang="ru-RU" sz="3300" b="1" dirty="0" smtClean="0">
                <a:latin typeface="Book Antiqua" pitchFamily="18" charset="0"/>
              </a:rPr>
              <a:t>В это период объём лесозаготовок снизился в 2,2 раза и составил 96,0 тыс. кубометров вместо 215 тысяч, вывезенных в 1940 году, Производительность труда также снизилась и составила на 1 рабочего 212 кубометров, при достигнутой в 1940 году 309  кубометров.</a:t>
            </a:r>
          </a:p>
          <a:p>
            <a:pPr marL="0" indent="447675" algn="just">
              <a:buNone/>
            </a:pPr>
            <a:r>
              <a:rPr lang="ru-RU" sz="3300" b="1" dirty="0" smtClean="0">
                <a:latin typeface="Book Antiqua" pitchFamily="18" charset="0"/>
              </a:rPr>
              <a:t>В годы Великой Отечественной войны оборонная промышленность, транспорт, в целом народное хозяйство предъявляли большие требования на древесину.</a:t>
            </a:r>
          </a:p>
          <a:p>
            <a:pPr marL="0" indent="447675" algn="just">
              <a:buNone/>
            </a:pPr>
            <a:r>
              <a:rPr lang="ru-RU" sz="3300" b="1" dirty="0" smtClean="0">
                <a:latin typeface="Book Antiqua" pitchFamily="18" charset="0"/>
              </a:rPr>
              <a:t>Исключительный энтузиазм и патриотизм рабочих, служащих и инженерно-технических работников леспромхоза, как и всего советского народа, в труднейших условиях военного времени позволил выполнить задание партии и правительства по снабжению фронта и народного хозяйства древесиной. </a:t>
            </a:r>
          </a:p>
          <a:p>
            <a:pPr marL="0" indent="447675" algn="just">
              <a:buNone/>
            </a:pPr>
            <a:r>
              <a:rPr lang="ru-RU" sz="3300" b="1" dirty="0" smtClean="0">
                <a:latin typeface="Book Antiqua" pitchFamily="18" charset="0"/>
              </a:rPr>
              <a:t>В послевоенные годы начался  период массовой механизации трудоёмких работ в лесу. Прежде всего, началось внедрение электропил на валке и раскряжёвке, тракторов на трелёвке, значительно возросло количество автомобилей на вывозке леса. Одновременно начали создаваться постоянные кадры рабочих, что давало большую возможность осваивать технику и на этой основе повышать производительность труда.</a:t>
            </a:r>
          </a:p>
          <a:p>
            <a:pPr marL="0" indent="447675" algn="just">
              <a:buNone/>
            </a:pPr>
            <a:r>
              <a:rPr lang="ru-RU" sz="3300" b="1" dirty="0" smtClean="0">
                <a:latin typeface="Book Antiqua" pitchFamily="18" charset="0"/>
              </a:rPr>
              <a:t>С 1950 года леспромхоз развивался дальше. В 1951 году на базе лесопункта Шпалорезка был организован лесопункт Ниван с годовым объёмом вывозки 50 тысяч кубометров, с перспективой дальнейшего развития. В 1953 году на базе лесопункта Алгач и Дудкан в состав Овсянковского леспромхоза был принят Мазановский леспромхоз с программой вывозки 50 тысяч кубометров, с перспективой дальнейшего развития.</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6604"/>
    </mc:Choice>
    <mc:Fallback>
      <p:transition spd="slow" advTm="6660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484632"/>
            <a:ext cx="7772400" cy="1144168"/>
          </a:xfrm>
        </p:spPr>
        <p:txBody>
          <a:bodyPr>
            <a:normAutofit/>
          </a:bodyPr>
          <a:lstStyle/>
          <a:p>
            <a:pPr algn="ctr"/>
            <a:r>
              <a:rPr lang="ru-RU" sz="3200" dirty="0" smtClean="0">
                <a:ln w="6350">
                  <a:solidFill>
                    <a:srgbClr val="CCCC00"/>
                  </a:solidFill>
                </a:ln>
                <a:solidFill>
                  <a:schemeClr val="tx2">
                    <a:lumMod val="50000"/>
                  </a:schemeClr>
                </a:solidFill>
              </a:rPr>
              <a:t>Магазин ОРСа Зейского леспромхоза</a:t>
            </a:r>
            <a:endParaRPr lang="ru-RU" sz="3200" dirty="0">
              <a:ln w="6350">
                <a:solidFill>
                  <a:srgbClr val="CCCC00"/>
                </a:solidFill>
              </a:ln>
              <a:solidFill>
                <a:schemeClr val="tx2">
                  <a:lumMod val="50000"/>
                </a:schemeClr>
              </a:solidFill>
            </a:endParaRPr>
          </a:p>
        </p:txBody>
      </p:sp>
      <p:pic>
        <p:nvPicPr>
          <p:cNvPr id="3074" name="Picture 2" descr="C:\Users\Arhiv\Desktop\Магазин ОРСа Зейского леспромхоза.jpg"/>
          <p:cNvPicPr>
            <a:picLocks noGrp="1" noChangeAspect="1" noChangeArrowheads="1"/>
          </p:cNvPicPr>
          <p:nvPr>
            <p:ph idx="1"/>
          </p:nvPr>
        </p:nvPicPr>
        <p:blipFill>
          <a:blip r:embed="rId2"/>
          <a:srcRect/>
          <a:stretch>
            <a:fillRect/>
          </a:stretch>
        </p:blipFill>
        <p:spPr bwMode="auto">
          <a:xfrm>
            <a:off x="1475656" y="1772816"/>
            <a:ext cx="6096000" cy="4572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5528"/>
    </mc:Choice>
    <mc:Fallback>
      <p:transition spd="slow" advTm="552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62500" lnSpcReduction="20000"/>
          </a:bodyPr>
          <a:lstStyle/>
          <a:p>
            <a:pPr marL="0" indent="447675" algn="just">
              <a:buNone/>
            </a:pPr>
            <a:endParaRPr lang="ru-RU" sz="3200" b="1" dirty="0" smtClean="0">
              <a:latin typeface="Book Antiqua" pitchFamily="18" charset="0"/>
            </a:endParaRPr>
          </a:p>
          <a:p>
            <a:pPr marL="0" indent="447675" algn="just">
              <a:buNone/>
            </a:pPr>
            <a:r>
              <a:rPr lang="ru-RU" sz="3200" b="1" dirty="0" smtClean="0">
                <a:latin typeface="Book Antiqua" pitchFamily="18" charset="0"/>
              </a:rPr>
              <a:t>В 1956 году сплавные участки Зейской сплавной конторы были реорганизованы и вошли в состав Овсянковского леспромхоза. В 1957 году бывший Депский леспромхоз также реорганизован и за счёт его кадров был организован лесопункт Журбан с годовым объёмом 35 тысяч кубометров.</a:t>
            </a:r>
          </a:p>
          <a:p>
            <a:pPr marL="0" indent="447675" algn="just">
              <a:buNone/>
            </a:pPr>
            <a:r>
              <a:rPr lang="ru-RU" sz="3200" b="1" dirty="0" smtClean="0">
                <a:latin typeface="Book Antiqua" pitchFamily="18" charset="0"/>
              </a:rPr>
              <a:t>В этом же году на базе мастерской точки Старый Первый был организован лесопункт Арби с производственной мощностью вывозки 40 тысяч кубометров, также с перспективой дальнейшего развития.</a:t>
            </a:r>
          </a:p>
          <a:p>
            <a:pPr marL="0" indent="447675" algn="just">
              <a:buNone/>
            </a:pPr>
            <a:r>
              <a:rPr lang="ru-RU" sz="3200" b="1" dirty="0" smtClean="0">
                <a:latin typeface="Book Antiqua" pitchFamily="18" charset="0"/>
              </a:rPr>
              <a:t>В 1958 году начали организовываться лесопункт Потехино и Зейская лесоперевалочная база. В 1961 году была организована Тыгдинская лесоперевалочная база как пункт отгрузки древесины.</a:t>
            </a:r>
          </a:p>
          <a:p>
            <a:pPr marL="0" indent="447675" algn="just">
              <a:buNone/>
            </a:pPr>
            <a:r>
              <a:rPr lang="ru-RU" sz="3200" b="1" dirty="0" smtClean="0">
                <a:latin typeface="Book Antiqua" pitchFamily="18" charset="0"/>
              </a:rPr>
              <a:t>В связи с организацией совнархозов в 1957 году Овсянковский леспромхоз был переименован в Зейский леспромхоз и имел в своём составе 10 структурных производственных подразделений, из них 8 лесопунктов и две лесоперевалочные базы.</a:t>
            </a:r>
          </a:p>
          <a:p>
            <a:pPr marL="0" indent="447675" algn="just">
              <a:buNone/>
            </a:pPr>
            <a:r>
              <a:rPr lang="ru-RU" sz="3200" b="1" dirty="0" smtClean="0">
                <a:latin typeface="Book Antiqua" pitchFamily="18" charset="0"/>
              </a:rPr>
              <a:t>Благодаря этому леспромхоз имел возможность достигнуть довоенный уровень 1940 года по объёму вывозки древесины, который в 1953 году составил 273 тысячи кубометров, а производительность труда достигла 290 кубометров на одного рабочего лесозаготовок.</a:t>
            </a:r>
          </a:p>
          <a:p>
            <a:pPr marL="0" indent="447675" algn="just">
              <a:buNone/>
            </a:pPr>
            <a:endParaRPr lang="ru-RU" b="1" dirty="0" smtClean="0">
              <a:latin typeface="Book Antiqua" pitchFamily="18" charset="0"/>
            </a:endParaRP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1203"/>
    </mc:Choice>
    <mc:Fallback>
      <p:transition spd="slow" advTm="6120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089804"/>
          </a:xfrm>
        </p:spPr>
        <p:txBody>
          <a:bodyPr>
            <a:normAutofit/>
          </a:bodyPr>
          <a:lstStyle/>
          <a:p>
            <a:pPr marL="0" algn="ctr"/>
            <a:r>
              <a:rPr lang="ru-RU" sz="2800" dirty="0" smtClean="0">
                <a:ln w="6350">
                  <a:solidFill>
                    <a:schemeClr val="tx1">
                      <a:lumMod val="85000"/>
                      <a:lumOff val="15000"/>
                    </a:schemeClr>
                  </a:solidFill>
                </a:ln>
                <a:solidFill>
                  <a:schemeClr val="accent5">
                    <a:lumMod val="75000"/>
                  </a:schemeClr>
                </a:solidFill>
              </a:rPr>
              <a:t>Управление Зейского леспромхоза</a:t>
            </a:r>
            <a:endParaRPr lang="ru-RU" sz="2800" dirty="0">
              <a:ln w="6350">
                <a:solidFill>
                  <a:schemeClr val="tx1">
                    <a:lumMod val="85000"/>
                    <a:lumOff val="15000"/>
                  </a:schemeClr>
                </a:solidFill>
              </a:ln>
              <a:solidFill>
                <a:schemeClr val="accent5">
                  <a:lumMod val="75000"/>
                </a:schemeClr>
              </a:solidFill>
            </a:endParaRPr>
          </a:p>
        </p:txBody>
      </p:sp>
      <p:pic>
        <p:nvPicPr>
          <p:cNvPr id="2050" name="Picture 2" descr="C:\Users\Arhiv\Desktop\Управление Зейского леспромхоза.jpg"/>
          <p:cNvPicPr>
            <a:picLocks noGrp="1" noChangeAspect="1" noChangeArrowheads="1"/>
          </p:cNvPicPr>
          <p:nvPr>
            <p:ph idx="1"/>
          </p:nvPr>
        </p:nvPicPr>
        <p:blipFill>
          <a:blip r:embed="rId2"/>
          <a:srcRect/>
          <a:stretch>
            <a:fillRect/>
          </a:stretch>
        </p:blipFill>
        <p:spPr bwMode="auto">
          <a:xfrm>
            <a:off x="1571604" y="1643050"/>
            <a:ext cx="5933497" cy="4348211"/>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w="152400" h="50800" prst="softRound"/>
          </a:sp3d>
        </p:spPr>
      </p:pic>
    </p:spTree>
  </p:cSld>
  <p:clrMapOvr>
    <a:masterClrMapping/>
  </p:clrMapOvr>
  <mc:AlternateContent xmlns:mc="http://schemas.openxmlformats.org/markup-compatibility/2006">
    <mc:Choice xmlns:p14="http://schemas.microsoft.com/office/powerpoint/2010/main" Requires="p14">
      <p:transition spd="slow" p14:dur="2000" advTm="9743"/>
    </mc:Choice>
    <mc:Fallback>
      <p:transition spd="slow" advTm="974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72230"/>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32500" lnSpcReduction="20000"/>
          </a:bodyPr>
          <a:lstStyle/>
          <a:p>
            <a:pPr marL="0" indent="447675" algn="just">
              <a:buNone/>
            </a:pPr>
            <a:endParaRPr lang="ru-RU" sz="5200" b="1" dirty="0" smtClean="0">
              <a:latin typeface="Book Antiqua" pitchFamily="18" charset="0"/>
            </a:endParaRPr>
          </a:p>
          <a:p>
            <a:pPr marL="0" indent="447675" algn="just">
              <a:buNone/>
            </a:pPr>
            <a:r>
              <a:rPr lang="ru-RU" sz="5200" b="1" dirty="0" smtClean="0">
                <a:latin typeface="Book Antiqua" pitchFamily="18" charset="0"/>
              </a:rPr>
              <a:t>По состоянию на 1 января 1965 года леспромхоз имел в своём хозяйстве 168 автомобилей, в том числе 105 лесовозных, 117 тракторов, 24  погрузочных крана, 16 разгрузочных тракторов, 250 бензопил «Дружба», 13 теплоходов и много других механизмов.</a:t>
            </a:r>
          </a:p>
          <a:p>
            <a:pPr marL="0" indent="447675" algn="just">
              <a:buNone/>
            </a:pPr>
            <a:r>
              <a:rPr lang="ru-RU" sz="5200" b="1" dirty="0" smtClean="0">
                <a:latin typeface="Book Antiqua" pitchFamily="18" charset="0"/>
              </a:rPr>
              <a:t>В 1966 году коллектив предприятия перевыполнил план валовой продукции на 221 тысячу рублей, вывозки леса на 16,1 тысячу кубометров, по сплаву древесины – на 14,2 тысячи кубометров, по комплексной выработке - на 11 кубометров.</a:t>
            </a:r>
          </a:p>
          <a:p>
            <a:pPr marL="0" indent="447675" algn="just">
              <a:buNone/>
            </a:pPr>
            <a:r>
              <a:rPr lang="ru-RU" sz="5200" b="1" dirty="0" smtClean="0">
                <a:latin typeface="Book Antiqua" pitchFamily="18" charset="0"/>
              </a:rPr>
              <a:t>Снизилась себестоимость товарной продукции. Увеличилась рентабельность предприятия.</a:t>
            </a:r>
          </a:p>
          <a:p>
            <a:pPr marL="0" indent="447675" algn="just">
              <a:buNone/>
            </a:pPr>
            <a:r>
              <a:rPr lang="ru-RU" sz="5200" b="1" dirty="0" smtClean="0">
                <a:latin typeface="Book Antiqua" pitchFamily="18" charset="0"/>
              </a:rPr>
              <a:t>С развитием производственных мощностей и объёмов выпускаемой продукции повышалось благосостояние рабочих, ИТР и служащих нашего предприятия. Если в первые годы организации леспромхоза приходилось жить во временных землянках, общих бараках и других примитивных сооружениях, то только за пятилетку 1962-1966 гг. в новые, благоустроенные квартиры вселилось 770 человек, введено в эксплуатацию 5400 квадратных метра жилья.</a:t>
            </a:r>
            <a:endParaRPr lang="ru-RU" sz="5200" dirty="0" smtClean="0"/>
          </a:p>
          <a:p>
            <a:pPr marL="0" indent="266700" algn="just">
              <a:buNone/>
            </a:pPr>
            <a:r>
              <a:rPr lang="ru-RU" sz="5200" b="1" dirty="0" smtClean="0">
                <a:latin typeface="Book Antiqua" pitchFamily="18" charset="0"/>
              </a:rPr>
              <a:t>На каждом лесопункте имелся клуб, а на лесопунктах Арби и Алгач была установлена аппаратура для показа широкоэкранных фильмов. Работали восьмилетние или средние школы, стационарные больницы или медицинские пункты. Для обслуживания больницы выделены санитарные автомобили.</a:t>
            </a:r>
            <a:endParaRPr lang="ru-RU" sz="5200" dirty="0" smtClean="0">
              <a:latin typeface="Book Antiqua" pitchFamily="18" charset="0"/>
            </a:endParaRPr>
          </a:p>
          <a:p>
            <a:pPr marL="0" indent="447675" algn="just">
              <a:buNone/>
            </a:pPr>
            <a:r>
              <a:rPr lang="ru-RU" sz="5200" b="1" dirty="0" smtClean="0">
                <a:latin typeface="Book Antiqua" pitchFamily="18" charset="0"/>
              </a:rPr>
              <a:t>На таких лесопунктах, как Арби, Сианчик, Алгач, работали детские сады.</a:t>
            </a:r>
          </a:p>
          <a:p>
            <a:pPr marL="0" indent="447675" algn="just">
              <a:buNone/>
            </a:pPr>
            <a:r>
              <a:rPr lang="ru-RU" sz="5200" b="1" dirty="0" smtClean="0">
                <a:latin typeface="Book Antiqua" pitchFamily="18" charset="0"/>
              </a:rPr>
              <a:t>Все лесопункты были электрофицированы и радиофицированы, каждая семья лесозаготовителя выписывала периодическую печать.</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1696"/>
    </mc:Choice>
    <mc:Fallback>
      <p:transition spd="slow" advTm="6169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026" name="Picture 2" descr="C:\Users\Arhiv\Desktop\Почта\2021-07-22\трелевка леса.jpg"/>
          <p:cNvPicPr>
            <a:picLocks noGrp="1" noChangeAspect="1" noChangeArrowheads="1"/>
          </p:cNvPicPr>
          <p:nvPr>
            <p:ph idx="1"/>
          </p:nvPr>
        </p:nvPicPr>
        <p:blipFill>
          <a:blip r:embed="rId2"/>
          <a:srcRect/>
          <a:stretch>
            <a:fillRect/>
          </a:stretch>
        </p:blipFill>
        <p:spPr bwMode="auto">
          <a:xfrm>
            <a:off x="1071538" y="571479"/>
            <a:ext cx="6576493" cy="5840965"/>
          </a:xfrm>
          <a:prstGeom prst="rect">
            <a:avLst/>
          </a:prstGeom>
          <a:ln>
            <a:noFill/>
          </a:ln>
          <a:effectLst>
            <a:innerShdw blurRad="114300">
              <a:prstClr val="black"/>
            </a:innerShdw>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4240"/>
    </mc:Choice>
    <mc:Fallback>
      <p:transition spd="slow" advTm="424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9764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fontScale="70000" lnSpcReduction="20000"/>
          </a:bodyPr>
          <a:lstStyle/>
          <a:p>
            <a:pPr marL="0" indent="447675" algn="just">
              <a:buNone/>
            </a:pPr>
            <a:endParaRPr lang="ru-RU" sz="3100" b="1" dirty="0" smtClean="0">
              <a:latin typeface="Book Antiqua" pitchFamily="18" charset="0"/>
            </a:endParaRPr>
          </a:p>
          <a:p>
            <a:pPr marL="0" indent="447675" algn="just">
              <a:buNone/>
            </a:pPr>
            <a:r>
              <a:rPr lang="ru-RU" sz="3100" b="1" dirty="0" smtClean="0">
                <a:latin typeface="Book Antiqua" pitchFamily="18" charset="0"/>
              </a:rPr>
              <a:t>Только за 6 месяцев 1967 года в леспромхозе получили специальности 44 человека, окончили школу рабочей молодёжи 39 человек, получили вторые профессии 18, повысили квалификацию  164, учились с отрывом от производства заочно в высших учебных заведениях и техникумах 45 человек, различными формами учёбы в леспромхозе в  1 полугодии 1967 года  было охвачено 344 человек, или каждый четвёртый работающий.</a:t>
            </a:r>
          </a:p>
          <a:p>
            <a:pPr marL="0" indent="447675" algn="just">
              <a:buNone/>
            </a:pPr>
            <a:r>
              <a:rPr lang="ru-RU" sz="3100" b="1" dirty="0" smtClean="0">
                <a:latin typeface="Book Antiqua" pitchFamily="18" charset="0"/>
              </a:rPr>
              <a:t>Новым пятилетним планом предусматривалось резкое увеличение заготовок древесины, особенно в многолесных районах, более 2-х миллионов кубометров в год</a:t>
            </a:r>
          </a:p>
          <a:p>
            <a:pPr marL="0" indent="447675" algn="just">
              <a:buNone/>
            </a:pPr>
            <a:r>
              <a:rPr lang="ru-RU" sz="3100" b="1" dirty="0" smtClean="0">
                <a:latin typeface="Book Antiqua" pitchFamily="18" charset="0"/>
              </a:rPr>
              <a:t>(По материалам брошюры Зейского леспромхоза комбината «Амурлес» «В нашем Зейском леспромхозе», с. Овсянка, 1967 г.)</a:t>
            </a:r>
          </a:p>
          <a:p>
            <a:pPr marL="0" indent="447675" algn="just">
              <a:buNone/>
            </a:pPr>
            <a:r>
              <a:rPr lang="ru-RU" sz="3100" b="1" dirty="0" smtClean="0">
                <a:latin typeface="Book Antiqua" pitchFamily="18" charset="0"/>
              </a:rPr>
              <a:t>В 1992 году леспромхоз был приватизирован, зарегистрировано АООТ «Зеялес», с 1995 года – ОАО «Зеялес».</a:t>
            </a:r>
          </a:p>
          <a:p>
            <a:pPr marL="0" indent="447675" algn="just">
              <a:buNone/>
            </a:pPr>
            <a:r>
              <a:rPr lang="ru-RU" sz="3100" b="1" dirty="0" smtClean="0">
                <a:latin typeface="Book Antiqua" pitchFamily="18" charset="0"/>
              </a:rPr>
              <a:t>В 1999 году решением арбитражного суда Амурской области ОАО «Зеялес» признано несостоятельным (банкротом) и в 2001 году ликвидировано.</a:t>
            </a:r>
          </a:p>
          <a:p>
            <a:pPr marL="0" indent="447675" algn="just"/>
            <a:endParaRPr lang="ru-RU" sz="3100" b="1" dirty="0" smtClean="0">
              <a:latin typeface="Book Antiqua" pitchFamily="18" charset="0"/>
            </a:endParaRP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48987"/>
    </mc:Choice>
    <mc:Fallback>
      <p:transition spd="slow" advTm="4898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484632"/>
            <a:ext cx="7772400" cy="856136"/>
          </a:xfrm>
        </p:spPr>
        <p:txBody>
          <a:bodyPr/>
          <a:lstStyle/>
          <a:p>
            <a:pPr algn="ctr"/>
            <a:r>
              <a:rPr lang="ru-RU" b="1" dirty="0" smtClean="0">
                <a:ln w="6350">
                  <a:solidFill>
                    <a:schemeClr val="accent6">
                      <a:lumMod val="75000"/>
                    </a:schemeClr>
                  </a:solidFill>
                </a:ln>
                <a:solidFill>
                  <a:schemeClr val="accent5">
                    <a:lumMod val="75000"/>
                  </a:schemeClr>
                </a:solidFill>
                <a:latin typeface="+mn-lt"/>
              </a:rPr>
              <a:t>Разделочная эстакада</a:t>
            </a:r>
            <a:endParaRPr lang="ru-RU" b="1" dirty="0">
              <a:ln w="6350">
                <a:solidFill>
                  <a:schemeClr val="accent6">
                    <a:lumMod val="75000"/>
                  </a:schemeClr>
                </a:solidFill>
              </a:ln>
              <a:solidFill>
                <a:schemeClr val="accent5">
                  <a:lumMod val="75000"/>
                </a:schemeClr>
              </a:solidFill>
              <a:latin typeface="+mn-lt"/>
            </a:endParaRPr>
          </a:p>
        </p:txBody>
      </p:sp>
      <p:pic>
        <p:nvPicPr>
          <p:cNvPr id="4098" name="Picture 2" descr="C:\Users\Arhiv\Desktop\Разделочная эстакада.jpg"/>
          <p:cNvPicPr>
            <a:picLocks noGrp="1" noChangeAspect="1" noChangeArrowheads="1"/>
          </p:cNvPicPr>
          <p:nvPr>
            <p:ph idx="1"/>
          </p:nvPr>
        </p:nvPicPr>
        <p:blipFill>
          <a:blip r:embed="rId2"/>
          <a:srcRect/>
          <a:stretch>
            <a:fillRect/>
          </a:stretch>
        </p:blipFill>
        <p:spPr bwMode="auto">
          <a:xfrm>
            <a:off x="1619672" y="1628800"/>
            <a:ext cx="6096000" cy="4572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0848"/>
    </mc:Choice>
    <mc:Fallback>
      <p:transition spd="slow" advTm="1084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00042"/>
            <a:ext cx="8229600" cy="592932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solidFill>
              <a:srgbClr val="009900"/>
            </a:solidFill>
          </a:ln>
          <a:effectLst>
            <a:innerShdw blurRad="114300">
              <a:prstClr val="black"/>
            </a:innerShdw>
          </a:effectLst>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marL="0" indent="447675" algn="just">
              <a:buNone/>
            </a:pPr>
            <a:endParaRPr lang="ru-RU" sz="1500" b="1" dirty="0" smtClean="0">
              <a:latin typeface="Book Antiqua" pitchFamily="18" charset="0"/>
            </a:endParaRPr>
          </a:p>
          <a:p>
            <a:pPr marL="0" indent="447675" algn="just">
              <a:buNone/>
            </a:pPr>
            <a:r>
              <a:rPr lang="ru-RU" b="1" dirty="0" smtClean="0">
                <a:latin typeface="Book Antiqua" pitchFamily="18" charset="0"/>
              </a:rPr>
              <a:t>Район ещё дореволюционными исследованиями был признан годным для земледелия, посевов ярицы, овса, ячменя, льна, некоторых других культур.</a:t>
            </a:r>
          </a:p>
          <a:p>
            <a:pPr marL="0" indent="447675" algn="just">
              <a:buNone/>
            </a:pPr>
            <a:r>
              <a:rPr lang="ru-RU" b="1" dirty="0" smtClean="0">
                <a:latin typeface="Book Antiqua" pitchFamily="18" charset="0"/>
              </a:rPr>
              <a:t>Однако до 1928 года сельское хозяйство не имело никакого определённого направления. Поскольку район был в основном промышленным, земледелие носило характер подсобного, чисто потребительского промысла и не удовлетворяло нужд даже самого сельского населения. Животноводством занимались очень немногие, скот держали беспородный, малопродуктивный, мелкий. Породистый скот был только, как отмечалось в отчётах, только «в кулацких хозяйствах». Например, в Овсянке у Стефанова и Кузьмина, в Николаевке – у Шпакова, Подсмаженко, в Ново-Ямполе – у Смирнова, в Зее – у Капейкина, Фирова, Кузнецова.</a:t>
            </a:r>
          </a:p>
          <a:p>
            <a:pPr marL="0" indent="447675" algn="just">
              <a:buNone/>
            </a:pPr>
            <a:r>
              <a:rPr lang="ru-RU" b="1" dirty="0" smtClean="0">
                <a:latin typeface="Book Antiqua" pitchFamily="18" charset="0"/>
              </a:rPr>
              <a:t>К моменту реконструктивного периода (1928-1929 годы) в районе имелось около тысячи мелких раздробленных бедняцко-середняцких хозяйств, из которых смогли организовать коллективные хозяйства – 23 колхоза. Заметно растёт число посевных площадей. Если в 1925 году под культурами было занято 2740 десятин земли, то в 1928 году – уже 4856, а в 1940 году – 8424. Растёт и количество скота у населения. За три года оно увеличилось практически вдвое.</a:t>
            </a:r>
          </a:p>
          <a:p>
            <a:pPr marL="85725" indent="361950" algn="just">
              <a:buNone/>
            </a:pPr>
            <a:r>
              <a:rPr lang="ru-RU" b="1" dirty="0" smtClean="0">
                <a:latin typeface="Book Antiqua" pitchFamily="18" charset="0"/>
              </a:rPr>
              <a:t>В 30- годы коллективизация набирает обороты. В 1931 году в колхозы было объединено 780 хозяйств и оставалось 624 единоличных хозяйства, а в 1935 году в колхозы уже было объединено 1164 хозяйства и осталось 75 единоличников. Процент коллективизации составил, таким образом, 93,9%. В документах указывается, что 161 хозяйство единоличников «ушло на производство».</a:t>
            </a:r>
          </a:p>
          <a:p>
            <a:pPr algn="just"/>
            <a:endParaRPr lang="ru-RU" b="1" dirty="0">
              <a:latin typeface="Book Antiqu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2119"/>
    </mc:Choice>
    <mc:Fallback>
      <p:transition spd="slow" advTm="7211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026" name="Picture 2" descr="C:\Users\Arhiv\Desktop\Почта\2021-07-23\Оленеводство.jpg"/>
          <p:cNvPicPr>
            <a:picLocks noGrp="1" noChangeAspect="1" noChangeArrowheads="1"/>
          </p:cNvPicPr>
          <p:nvPr>
            <p:ph idx="1"/>
          </p:nvPr>
        </p:nvPicPr>
        <p:blipFill>
          <a:blip r:embed="rId2"/>
          <a:srcRect/>
          <a:stretch>
            <a:fillRect/>
          </a:stretch>
        </p:blipFill>
        <p:spPr bwMode="auto">
          <a:xfrm>
            <a:off x="1000100" y="642918"/>
            <a:ext cx="7007425" cy="5599908"/>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1642"/>
    </mc:Choice>
    <mc:Fallback>
      <p:transition spd="slow" advTm="1164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74045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solidFill>
              <a:srgbClr val="009900"/>
            </a:solidFill>
          </a:ln>
          <a:effectLst>
            <a:innerShdw blurRad="114300">
              <a:prstClr val="black"/>
            </a:innerShdw>
          </a:effectLst>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ormAutofit fontScale="55000" lnSpcReduction="20000"/>
          </a:bodyPr>
          <a:lstStyle/>
          <a:p>
            <a:pPr marL="0" indent="447675" algn="just">
              <a:buNone/>
            </a:pPr>
            <a:endParaRPr lang="ru-RU" sz="3300" b="1" dirty="0" smtClean="0">
              <a:latin typeface="Book Antiqua" pitchFamily="18" charset="0"/>
            </a:endParaRPr>
          </a:p>
          <a:p>
            <a:pPr marL="0" indent="447675" algn="just">
              <a:buNone/>
            </a:pPr>
            <a:r>
              <a:rPr lang="ru-RU" sz="3300" b="1" dirty="0" smtClean="0">
                <a:latin typeface="Book Antiqua" pitchFamily="18" charset="0"/>
              </a:rPr>
              <a:t>Посевные площади продолжаются увеличиваться, что стало возможным в сложных таёжных условиях благодаря механизации колхозов. К 1940 году в хозяйствах района задействованы 51 трактор, 17 комбайнов.</a:t>
            </a:r>
          </a:p>
          <a:p>
            <a:pPr marL="0" indent="447675" algn="just">
              <a:buNone/>
            </a:pPr>
            <a:r>
              <a:rPr lang="ru-RU" sz="3300" b="1" dirty="0" smtClean="0">
                <a:latin typeface="Book Antiqua" pitchFamily="18" charset="0"/>
              </a:rPr>
              <a:t>Строятся свинарники, скотники, конюшни, зерно- и овощехранилища, силосные траншеи, здания молочных ферм.</a:t>
            </a:r>
          </a:p>
          <a:p>
            <a:pPr marL="0" indent="447675" algn="just">
              <a:buNone/>
            </a:pPr>
            <a:r>
              <a:rPr lang="ru-RU" sz="3300" b="1" dirty="0" smtClean="0">
                <a:latin typeface="Book Antiqua" pitchFamily="18" charset="0"/>
              </a:rPr>
              <a:t>Сельское хозяйство стремительно развивалось и в течение ряда десятилетий занимает значительное место в экономике района. Для этого были предпосылки – спрос на всю, без исключения, продукцию. Селяне (их 27 % от общего числа населения, всего же на территории района проживало 20 715 жителей, без учёта спецпереселенцев) кормили развивающуюся промышленность района.</a:t>
            </a:r>
          </a:p>
          <a:p>
            <a:pPr marL="0" indent="447675" algn="just">
              <a:buNone/>
            </a:pPr>
            <a:r>
              <a:rPr lang="ru-RU" sz="3300" b="1" dirty="0" smtClean="0">
                <a:latin typeface="Book Antiqua" pitchFamily="18" charset="0"/>
              </a:rPr>
              <a:t>В 1949 году основными направлениями развития сельского хозяйства в районе определены выращивание зерновых культур и животноводство. Обработка земли, в основном, проводилась машинами. На 85% механизирована пахота, на 60%  - боронование. В каждом колхозе имелось 3-4 фермы крупного рогатого скота, свино-, овце-, птицефермы. Было развито пчеловодство.</a:t>
            </a:r>
          </a:p>
          <a:p>
            <a:pPr marL="0" indent="447675" algn="just">
              <a:buNone/>
            </a:pPr>
            <a:r>
              <a:rPr lang="ru-RU" sz="3300" b="1" dirty="0" smtClean="0">
                <a:latin typeface="Book Antiqua" pitchFamily="18" charset="0"/>
              </a:rPr>
              <a:t>О масштабах развития сельского хозяйства может свидетельствовать тот факт, что на хранении в нашем архиве в настоящее время находятся документы  23-х колхозов Зейского района за 40-60-е годы, 5-ти совхозов за период с 1951 по 1997 годы (Зареченский, Сианский, Зейский, Сосново-Борский и «Ударник»), 3-х МТС (Потехинской, Сианской и Зейской) и Зейской РТС</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2182"/>
    </mc:Choice>
    <mc:Fallback>
      <p:transition spd="slow" advTm="6218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050" name="Picture 2" descr="C:\Users\Arhiv\Desktop\Почта\2021-07-23\Почта0128.JPG"/>
          <p:cNvPicPr>
            <a:picLocks noGrp="1" noChangeAspect="1" noChangeArrowheads="1"/>
          </p:cNvPicPr>
          <p:nvPr>
            <p:ph idx="1"/>
          </p:nvPr>
        </p:nvPicPr>
        <p:blipFill>
          <a:blip r:embed="rId2"/>
          <a:srcRect/>
          <a:stretch>
            <a:fillRect/>
          </a:stretch>
        </p:blipFill>
        <p:spPr bwMode="auto">
          <a:xfrm>
            <a:off x="785786" y="642918"/>
            <a:ext cx="7578508" cy="564357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1065"/>
    </mc:Choice>
    <mc:Fallback>
      <p:transition spd="slow" advTm="1106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074" name="Picture 2" descr="C:\Users\Arhiv\Desktop\Почта\2021-07-23\Почта0130.JPG"/>
          <p:cNvPicPr>
            <a:picLocks noGrp="1" noChangeAspect="1" noChangeArrowheads="1"/>
          </p:cNvPicPr>
          <p:nvPr>
            <p:ph idx="1"/>
          </p:nvPr>
        </p:nvPicPr>
        <p:blipFill>
          <a:blip r:embed="rId2"/>
          <a:srcRect/>
          <a:stretch>
            <a:fillRect/>
          </a:stretch>
        </p:blipFill>
        <p:spPr bwMode="auto">
          <a:xfrm>
            <a:off x="857224" y="570664"/>
            <a:ext cx="7511541" cy="5644386"/>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1586"/>
    </mc:Choice>
    <mc:Fallback>
      <p:transition spd="slow" advTm="1158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4098" name="Picture 2" descr="C:\Users\Arhiv\Desktop\Почта\2021-07-23\Почта0127.JPG"/>
          <p:cNvPicPr>
            <a:picLocks noGrp="1" noChangeAspect="1" noChangeArrowheads="1"/>
          </p:cNvPicPr>
          <p:nvPr>
            <p:ph idx="1"/>
          </p:nvPr>
        </p:nvPicPr>
        <p:blipFill>
          <a:blip r:embed="rId2"/>
          <a:srcRect/>
          <a:stretch>
            <a:fillRect/>
          </a:stretch>
        </p:blipFill>
        <p:spPr bwMode="auto">
          <a:xfrm>
            <a:off x="928663" y="570260"/>
            <a:ext cx="7505006" cy="564479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2383"/>
    </mc:Choice>
    <mc:Fallback>
      <p:transition spd="slow" advTm="12383"/>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6146" name="Picture 2" descr="C:\Users\Arhiv\Desktop\Почта\2021-07-23\Почта0132.JPG"/>
          <p:cNvPicPr>
            <a:picLocks noGrp="1" noChangeAspect="1" noChangeArrowheads="1"/>
          </p:cNvPicPr>
          <p:nvPr>
            <p:ph idx="1"/>
          </p:nvPr>
        </p:nvPicPr>
        <p:blipFill>
          <a:blip r:embed="rId2"/>
          <a:srcRect/>
          <a:stretch>
            <a:fillRect/>
          </a:stretch>
        </p:blipFill>
        <p:spPr bwMode="auto">
          <a:xfrm>
            <a:off x="1000100" y="714356"/>
            <a:ext cx="7276221" cy="5572164"/>
          </a:xfrm>
          <a:prstGeom prst="rect">
            <a:avLst/>
          </a:prstGeom>
          <a:ln>
            <a:noFill/>
          </a:ln>
          <a:effectLst>
            <a:innerShdw blurRad="114300">
              <a:prstClr val="black"/>
            </a:innerShdw>
          </a:effectLst>
          <a:scene3d>
            <a:camera prst="orthographicFront"/>
            <a:lightRig rig="threePt" dir="t"/>
          </a:scene3d>
          <a:sp3d>
            <a:bevelT/>
          </a:sp3d>
        </p:spPr>
      </p:pic>
    </p:spTree>
  </p:cSld>
  <p:clrMapOvr>
    <a:masterClrMapping/>
  </p:clrMapOvr>
  <mc:AlternateContent xmlns:mc="http://schemas.openxmlformats.org/markup-compatibility/2006">
    <mc:Choice xmlns:p14="http://schemas.microsoft.com/office/powerpoint/2010/main" Requires="p14">
      <p:transition spd="slow" p14:dur="2000" advTm="10817"/>
    </mc:Choice>
    <mc:Fallback>
      <p:transition spd="slow" advTm="10817"/>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785786" y="428604"/>
            <a:ext cx="8001056" cy="6215106"/>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effectLst>
            <a:innerShdw blurRad="114300">
              <a:prstClr val="black"/>
            </a:innerShdw>
          </a:effectLst>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ormAutofit fontScale="47500" lnSpcReduction="20000"/>
          </a:bodyPr>
          <a:lstStyle/>
          <a:p>
            <a:pPr marL="0" indent="447675" algn="just">
              <a:buNone/>
            </a:pPr>
            <a:endParaRPr lang="ru-RU" sz="3800" b="1" dirty="0" smtClean="0">
              <a:latin typeface="Book Antiqua" pitchFamily="18" charset="0"/>
            </a:endParaRPr>
          </a:p>
          <a:p>
            <a:pPr marL="0" indent="447675" algn="just">
              <a:buNone/>
            </a:pPr>
            <a:r>
              <a:rPr lang="ru-RU" sz="4000" b="1" dirty="0" smtClean="0">
                <a:latin typeface="Book Antiqua" pitchFamily="18" charset="0"/>
              </a:rPr>
              <a:t>Помимо золотодобывающей и лесной промышленности присутствовала обрабатывающая (три паровые мельницы) и кустарно-ремесленная. В районе работали мастеровые: десять портных, 17 кузнецов, пять слесарей, три фотографа, три часовщика, 15 сапожников, два ичижнига, один гончар, три бондаря, два стекольщика, четыре жестянщика, пять кожевников, 11 квасников, три угольщика, пять печников, один колбасник. Социальная сфера крайне слаба. На весь район была одна Зейская больница на десять кроватей, Овсянковский, Дамбукинский и Усть-Умлеканский фельдшерские пункты. Из медработников один врач, пять фельдшеров, две сиделки.</a:t>
            </a:r>
          </a:p>
          <a:p>
            <a:pPr marL="0" indent="447675" algn="just">
              <a:buNone/>
            </a:pPr>
            <a:r>
              <a:rPr lang="ru-RU" sz="4000" b="1" dirty="0" smtClean="0">
                <a:latin typeface="Book Antiqua" pitchFamily="18" charset="0"/>
              </a:rPr>
              <a:t>Народное образование было представлено в 1927-28 годах 18 школами первой ступени и одной школой семилеткой в Зее. На 539 учащихся было 32 учителя. Имелась одна изба-читальня и один ликвидатор неграмотности. С его помощью за год 70 человек обучились грамоте.</a:t>
            </a:r>
          </a:p>
          <a:p>
            <a:pPr marL="0" indent="447675" algn="just">
              <a:buNone/>
            </a:pPr>
            <a:r>
              <a:rPr lang="ru-RU" sz="4000" b="1" dirty="0" smtClean="0">
                <a:latin typeface="Book Antiqua" pitchFamily="18" charset="0"/>
              </a:rPr>
              <a:t>В 1935 году на территории района было уже 27 школ, из них 18 приисковых. Обучалось 3,5 тысячи человек. Педагогический состав представляли 72 мужчины и 95 женщин.</a:t>
            </a:r>
          </a:p>
          <a:p>
            <a:pPr marL="0" indent="447675" algn="just">
              <a:buNone/>
            </a:pPr>
            <a:r>
              <a:rPr lang="ru-RU" sz="4000" b="1" dirty="0" smtClean="0">
                <a:latin typeface="Book Antiqua" pitchFamily="18" charset="0"/>
              </a:rPr>
              <a:t>В 1940-м году в районе было 41 начальная школа на 162 класса, где училось  3747 детей, средних школ – 10, (3559 учащихся 5-7 классов, 776 учащихся 8-10 классов), детских садов – 5 для 270 детей.</a:t>
            </a:r>
          </a:p>
          <a:p>
            <a:pPr marL="0" indent="447675">
              <a:buNone/>
            </a:pPr>
            <a:r>
              <a:rPr lang="ru-RU" sz="4000" b="1" dirty="0" smtClean="0">
                <a:latin typeface="Book Antiqua" pitchFamily="18" charset="0"/>
              </a:rPr>
              <a:t> </a:t>
            </a:r>
          </a:p>
          <a:p>
            <a:endParaRPr lang="ru-RU" dirty="0"/>
          </a:p>
        </p:txBody>
      </p:sp>
    </p:spTree>
  </p:cSld>
  <p:clrMapOvr>
    <a:masterClrMapping/>
  </p:clrMapOvr>
  <mc:AlternateContent xmlns:mc="http://schemas.openxmlformats.org/markup-compatibility/2006">
    <mc:Choice xmlns:p14="http://schemas.microsoft.com/office/powerpoint/2010/main" Requires="p14">
      <p:transition spd="slow" p14:dur="2000" advTm="60823"/>
    </mc:Choice>
    <mc:Fallback>
      <p:transition spd="slow" advTm="6082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428604"/>
            <a:ext cx="8229600" cy="6000792"/>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a:innerShdw blurRad="114300">
              <a:prstClr val="black"/>
            </a:innerShdw>
          </a:effectLst>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Autofit/>
          </a:bodyPr>
          <a:lstStyle/>
          <a:p>
            <a:pPr marL="0" indent="447675" algn="just">
              <a:buNone/>
            </a:pPr>
            <a:endParaRPr lang="ru-RU" sz="2000" b="1" dirty="0" smtClean="0">
              <a:latin typeface="Book Antiqua" pitchFamily="18" charset="0"/>
            </a:endParaRPr>
          </a:p>
          <a:p>
            <a:pPr marL="0" indent="447675" algn="just">
              <a:buNone/>
            </a:pPr>
            <a:r>
              <a:rPr lang="ru-RU" sz="2000" b="1" dirty="0" smtClean="0">
                <a:latin typeface="Book Antiqua" pitchFamily="18" charset="0"/>
              </a:rPr>
              <a:t>К 1940 году население района достигло 59800 человек. Наиболее крупными центрами района были: г.  Зея – райцентр, с населением 8939 человек, в том числе мужчин 4696, пос. Ясный – 7238 чел., Октябрьский – 8300 чел. Рабочий поселок Ясный и Октябрьский находились на территории приисков, население было занято исключительно золотодобычей. Население г. Зея работало в золотой промышленности, занималось сельским хозяйством, на перевозке грузов, работало в государственных и прочих учреждениях.</a:t>
            </a:r>
          </a:p>
          <a:p>
            <a:pPr marL="0" indent="447675" algn="just">
              <a:buNone/>
            </a:pPr>
            <a:endParaRPr lang="ru-RU" sz="1600" b="1" dirty="0" smtClean="0">
              <a:latin typeface="Book Antiqua" pitchFamily="18" charset="0"/>
            </a:endParaRPr>
          </a:p>
          <a:p>
            <a:pPr marL="0" indent="447675" algn="just">
              <a:buNone/>
            </a:pPr>
            <a:r>
              <a:rPr lang="ru-RU" sz="2000" b="1" dirty="0" smtClean="0">
                <a:latin typeface="Book Antiqua" pitchFamily="18" charset="0"/>
              </a:rPr>
              <a:t>(По архивным документам муниципального архива Зейского района, Государственного архива Амурской области (протоколы и документы к ним заседаний плановой комиссии исполкома Амурского губернского Совета рабочих, крестьянских и красноармейских депутатов (губплан), плановой комиссии исполкома Амурского окружного Совета  рабочих, крестьянских и красноармейских депутатов (окрплан), плановых комиссий областного исполкома Совета депутатов трудящихся и др. )</a:t>
            </a:r>
            <a:endParaRPr lang="ru-RU" sz="2000" b="1" dirty="0">
              <a:latin typeface="Book Antiqu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8952"/>
    </mc:Choice>
    <mc:Fallback>
      <p:transition spd="slow" advTm="28952"/>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Дерево">
  <a:themeElements>
    <a:clrScheme name="Дерево">
      <a:dk1>
        <a:sysClr val="windowText" lastClr="000000"/>
      </a:dk1>
      <a:lt1>
        <a:sysClr val="window" lastClr="FFFFFF"/>
      </a:lt1>
      <a:dk2>
        <a:srgbClr val="84ACB6"/>
      </a:dk2>
      <a:lt2>
        <a:srgbClr val="EBE9DD"/>
      </a:lt2>
      <a:accent1>
        <a:srgbClr val="6F8183"/>
      </a:accent1>
      <a:accent2>
        <a:srgbClr val="967E96"/>
      </a:accent2>
      <a:accent3>
        <a:srgbClr val="CCC893"/>
      </a:accent3>
      <a:accent4>
        <a:srgbClr val="A54D74"/>
      </a:accent4>
      <a:accent5>
        <a:srgbClr val="949C6B"/>
      </a:accent5>
      <a:accent6>
        <a:srgbClr val="766A50"/>
      </a:accent6>
      <a:hlink>
        <a:srgbClr val="CC6600"/>
      </a:hlink>
      <a:folHlink>
        <a:srgbClr val="777777"/>
      </a:folHlink>
    </a:clrScheme>
    <a:fontScheme name="Дерево">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panose="02050604050505020204"/>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 xmlns:thm15="http://schemas.microsoft.com/office/thememl/2012/main" name="Wood Type" id="{7ACABC62-BF99-48CF-A9DC-4DB89C7B13DC}" vid="{8E89CD47-BF55-4DDE-B823-2283AA7E7695}"/>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2696</TotalTime>
  <Words>4442</Words>
  <Application>Microsoft Office PowerPoint</Application>
  <PresentationFormat>Экран (4:3)</PresentationFormat>
  <Paragraphs>245</Paragraphs>
  <Slides>54</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54</vt:i4>
      </vt:variant>
    </vt:vector>
  </HeadingPairs>
  <TitlesOfParts>
    <vt:vector size="55" baseType="lpstr">
      <vt:lpstr>Дерево</vt:lpstr>
      <vt:lpstr>Листая страницы истории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Золотой промысел – базовый  для развития экономики Зейского района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1938 год Общежитие ИТР. Слева направо: начальник участка Дулаев З.Б., начальник Депского ПУ Соболев Н.И., начальник продснаба Рогозовцев М.П., парторг ДПУ Чердаков,  Сажнев К.И.</vt:lpstr>
      <vt:lpstr>1939 год  Прииск «Октябрьский» Во втором ряду третий справа налево сидит начальник прииска  Дулаев Е.Б.,  на лошади – первооткрыватель Белов В.К.</vt:lpstr>
      <vt:lpstr>Презентация PowerPoint</vt:lpstr>
      <vt:lpstr>1939 год Участок Ясный прииска Октябрьский  Бригада старателей Катанаева</vt:lpstr>
      <vt:lpstr>Презентация PowerPoint</vt:lpstr>
      <vt:lpstr>Презентация PowerPoint</vt:lpstr>
      <vt:lpstr>Золотой самородок, вес 6140 грамм, найденный на р. Гарь,  1965 год</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Памятный знак в честь лесозаготовителей Зейского леспромхоза – участников Великой Отечественной войны</vt:lpstr>
      <vt:lpstr>Презентация PowerPoint</vt:lpstr>
      <vt:lpstr>Магазин ОРСа Зейского леспромхоза</vt:lpstr>
      <vt:lpstr>Презентация PowerPoint</vt:lpstr>
      <vt:lpstr>Управление Зейского леспромхоза</vt:lpstr>
      <vt:lpstr>Презентация PowerPoint</vt:lpstr>
      <vt:lpstr>Презентация PowerPoint</vt:lpstr>
      <vt:lpstr>Презентация PowerPoint</vt:lpstr>
      <vt:lpstr>Разделочная эстакада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Малая Родина – большая история</dc:title>
  <dc:creator>Arhiv</dc:creator>
  <cp:lastModifiedBy>User</cp:lastModifiedBy>
  <cp:revision>218</cp:revision>
  <dcterms:created xsi:type="dcterms:W3CDTF">2021-07-13T00:21:02Z</dcterms:created>
  <dcterms:modified xsi:type="dcterms:W3CDTF">2026-01-23T06:49:28Z</dcterms:modified>
</cp:coreProperties>
</file>