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501" r:id="rId4"/>
  </p:sldMasterIdLst>
  <p:notesMasterIdLst>
    <p:notesMasterId r:id="rId17"/>
  </p:notesMasterIdLst>
  <p:handoutMasterIdLst>
    <p:handoutMasterId r:id="rId18"/>
  </p:handoutMasterIdLst>
  <p:sldIdLst>
    <p:sldId id="256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80" r:id="rId15"/>
    <p:sldId id="281" r:id="rId16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6357" autoAdjust="0"/>
  </p:normalViewPr>
  <p:slideViewPr>
    <p:cSldViewPr snapToGrid="0">
      <p:cViewPr varScale="1">
        <p:scale>
          <a:sx n="96" d="100"/>
          <a:sy n="96" d="100"/>
        </p:scale>
        <p:origin x="86" y="106"/>
      </p:cViewPr>
      <p:guideLst/>
    </p:cSldViewPr>
  </p:slideViewPr>
  <p:outlineViewPr>
    <p:cViewPr>
      <p:scale>
        <a:sx n="33" d="100"/>
        <a:sy n="33" d="100"/>
      </p:scale>
      <p:origin x="0" y="-47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0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D7E44B4A-21F7-4302-83E8-A40EE035E6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0256238-8454-4678-A98A-30B9F7639A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0B982-7E3F-4992-88E1-E2541533DA2C}" type="datetime1">
              <a:rPr lang="ru-RU" smtClean="0"/>
              <a:t>01.10.2025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02D86C77-1949-4637-BBEC-87D3CDFDA6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4C875F0-933A-4A7D-ACEC-69CB5248D87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596D3-AB75-4D8E-ADBD-CAF0AB8D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9599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1B1751B-CFB2-40B8-81CF-9D81C08031DE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B68C18-1BF1-F447-95ED-60EAAE35426E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9175924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noProof="0" smtClean="0"/>
              <a:t>1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5933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8412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72B5AF8-A13B-4AA3-AAEF-4B4A5B96477C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 title="Горизонтальная линейка">
            <a:extLst>
              <a:ext uri="{FF2B5EF4-FFF2-40B4-BE49-F238E27FC236}">
                <a16:creationId xmlns:a16="http://schemas.microsoft.com/office/drawing/2014/main" xmlns="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7298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D339C01-7D02-4928-894B-4986AD1CF77F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638820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58310491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E059510-8A4C-4D7A-8B52-DAA53C589143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336494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1626C1A-D84E-42EE-BD73-3267BCADA3B3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75500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BDAE130-7FCA-40A2-AA3A-888FCBDE09D4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443483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561F9F3-1F5E-4052-A09B-A9238E74827F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 title="Горизонтальная линейка">
            <a:extLst>
              <a:ext uri="{FF2B5EF4-FFF2-40B4-BE49-F238E27FC236}">
                <a16:creationId xmlns:a16="http://schemas.microsoft.com/office/drawing/2014/main" xmlns="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021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FC58D96-05CC-43CF-AF9C-E1C505705D80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 title="Горизонтальная линейка">
            <a:extLst>
              <a:ext uri="{FF2B5EF4-FFF2-40B4-BE49-F238E27FC236}">
                <a16:creationId xmlns:a16="http://schemas.microsoft.com/office/drawing/2014/main" xmlns="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15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3559981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9531430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5750182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044441000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83507913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4485610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7153982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26079726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Титульный слайд с изображение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6" title="Фигура номера страницы"/>
          <p:cNvSpPr/>
          <p:nvPr/>
        </p:nvSpPr>
        <p:spPr bwMode="auto">
          <a:xfrm>
            <a:off x="11784011" y="-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47656" y="1264197"/>
            <a:ext cx="5670487" cy="4268965"/>
          </a:xfrm>
        </p:spPr>
        <p:txBody>
          <a:bodyPr rtlCol="0" anchor="ctr">
            <a:normAutofit/>
          </a:bodyPr>
          <a:lstStyle>
            <a:lvl1pPr algn="l">
              <a:lnSpc>
                <a:spcPct val="85000"/>
              </a:lnSpc>
              <a:defRPr sz="6000" cap="none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7666" y="4151085"/>
            <a:ext cx="4633806" cy="1591181"/>
          </a:xfrm>
        </p:spPr>
        <p:txBody>
          <a:bodyPr rtlCol="0"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3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cxnSp>
        <p:nvCxnSpPr>
          <p:cNvPr id="9" name="Прямая соединительная линия 8" title="Вертикальная линейка"/>
          <p:cNvCxnSpPr>
            <a:cxnSpLocks/>
          </p:cNvCxnSpPr>
          <p:nvPr/>
        </p:nvCxnSpPr>
        <p:spPr>
          <a:xfrm>
            <a:off x="5524563" y="1115733"/>
            <a:ext cx="0" cy="4626534"/>
          </a:xfrm>
          <a:prstGeom prst="line">
            <a:avLst/>
          </a:prstGeom>
          <a:ln w="635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Рисунок 10">
            <a:extLst>
              <a:ext uri="{FF2B5EF4-FFF2-40B4-BE49-F238E27FC236}">
                <a16:creationId xmlns:a16="http://schemas.microsoft.com/office/drawing/2014/main" xmlns="" id="{137A75DA-C6FF-4420-94B9-E3338D1F9A0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743615" y="1367500"/>
            <a:ext cx="2397795" cy="2397795"/>
          </a:xfrm>
          <a:prstGeom prst="ellipse">
            <a:avLst/>
          </a:prstGeom>
          <a:solidFill>
            <a:schemeClr val="bg1"/>
          </a:solidFill>
        </p:spPr>
        <p:txBody>
          <a:bodyPr rtlCol="0" anchor="ctr"/>
          <a:lstStyle>
            <a:lvl1pPr marL="0" indent="0" algn="ctr">
              <a:buNone/>
              <a:defRPr i="1"/>
            </a:lvl1pPr>
          </a:lstStyle>
          <a:p>
            <a:pPr rtl="0"/>
            <a:r>
              <a:rPr lang="ru-RU" noProof="0"/>
              <a:t>Вставьте портрет</a:t>
            </a:r>
          </a:p>
        </p:txBody>
      </p:sp>
    </p:spTree>
    <p:extLst>
      <p:ext uri="{BB962C8B-B14F-4D97-AF65-F5344CB8AC3E}">
        <p14:creationId xmlns:p14="http://schemas.microsoft.com/office/powerpoint/2010/main" val="19388639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6" title="Фигура номера страницы"/>
          <p:cNvSpPr/>
          <p:nvPr/>
        </p:nvSpPr>
        <p:spPr bwMode="auto">
          <a:xfrm>
            <a:off x="11784011" y="-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47656" y="1264197"/>
            <a:ext cx="5670487" cy="4268965"/>
          </a:xfrm>
        </p:spPr>
        <p:txBody>
          <a:bodyPr rtlCol="0" anchor="ctr">
            <a:normAutofit/>
          </a:bodyPr>
          <a:lstStyle>
            <a:lvl1pPr algn="l">
              <a:lnSpc>
                <a:spcPct val="85000"/>
              </a:lnSpc>
              <a:defRPr sz="6000" cap="none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667666" y="4151085"/>
            <a:ext cx="4633806" cy="1591181"/>
          </a:xfrm>
        </p:spPr>
        <p:txBody>
          <a:bodyPr rtlCol="0"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3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cxnSp>
        <p:nvCxnSpPr>
          <p:cNvPr id="9" name="Прямая соединительная линия 8" title="Вертикальная линейка"/>
          <p:cNvCxnSpPr>
            <a:cxnSpLocks/>
          </p:cNvCxnSpPr>
          <p:nvPr/>
        </p:nvCxnSpPr>
        <p:spPr>
          <a:xfrm>
            <a:off x="5524563" y="1115733"/>
            <a:ext cx="0" cy="4626534"/>
          </a:xfrm>
          <a:prstGeom prst="line">
            <a:avLst/>
          </a:prstGeom>
          <a:ln w="635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20531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61F9F3-1F5E-4052-A09B-A9238E74827F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xmlns="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</a:p>
        </p:txBody>
      </p:sp>
      <p:cxnSp>
        <p:nvCxnSpPr>
          <p:cNvPr id="21" name="Прямая соединительная линия 20" title="Горизонтальная линейка">
            <a:extLst>
              <a:ext uri="{FF2B5EF4-FFF2-40B4-BE49-F238E27FC236}">
                <a16:creationId xmlns:a16="http://schemas.microsoft.com/office/drawing/2014/main" xmlns="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FBC751F3-ABD6-4995-8494-4932D12ACE1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5326063" y="559678"/>
            <a:ext cx="6103937" cy="5191835"/>
          </a:xfrm>
        </p:spPr>
        <p:txBody>
          <a:bodyPr rtlCol="0"/>
          <a:lstStyle/>
          <a:p>
            <a:pPr lvl="0" rtl="0"/>
            <a:r>
              <a:rPr lang="ru-RU" noProof="0"/>
              <a:t>Изменить 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754519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FC58D96-05CC-43CF-AF9C-E1C505705D80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xmlns="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</a:p>
        </p:txBody>
      </p:sp>
      <p:cxnSp>
        <p:nvCxnSpPr>
          <p:cNvPr id="21" name="Прямая соединительная линия 20" title="Горизонтальная линейка">
            <a:extLst>
              <a:ext uri="{FF2B5EF4-FFF2-40B4-BE49-F238E27FC236}">
                <a16:creationId xmlns:a16="http://schemas.microsoft.com/office/drawing/2014/main" xmlns="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Рисунок 6">
            <a:extLst>
              <a:ext uri="{FF2B5EF4-FFF2-40B4-BE49-F238E27FC236}">
                <a16:creationId xmlns:a16="http://schemas.microsoft.com/office/drawing/2014/main" xmlns="" id="{1466EC8C-C8BE-4149-A684-18CFF4574C1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5297488" y="559678"/>
            <a:ext cx="6132512" cy="5191835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874912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7"/>
            <a:ext cx="3833906" cy="5274923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472B5AF8-A13B-4AA3-AAEF-4B4A5B96477C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>
            <a:extLst>
              <a:ext uri="{FF2B5EF4-FFF2-40B4-BE49-F238E27FC236}">
                <a16:creationId xmlns:a16="http://schemas.microsoft.com/office/drawing/2014/main" xmlns="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4889D34E-DF9E-41B7-A5EC-B9D63999B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0" y="559678"/>
            <a:ext cx="6172200" cy="561728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22617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fld id="{9E1E048C-58BA-4E52-B6F1-56D903F03075}" type="datetime1">
              <a:rPr lang="ru-RU" noProof="0" smtClean="0"/>
              <a:t>01.10.2025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3D2E340-0663-474B-992C-9192B5C45E5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68176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02" r:id="rId1"/>
    <p:sldLayoutId id="2147484503" r:id="rId2"/>
    <p:sldLayoutId id="2147484504" r:id="rId3"/>
    <p:sldLayoutId id="2147484505" r:id="rId4"/>
    <p:sldLayoutId id="2147484506" r:id="rId5"/>
    <p:sldLayoutId id="2147484507" r:id="rId6"/>
    <p:sldLayoutId id="2147484508" r:id="rId7"/>
    <p:sldLayoutId id="2147484509" r:id="rId8"/>
    <p:sldLayoutId id="2147484510" r:id="rId9"/>
    <p:sldLayoutId id="2147484511" r:id="rId10"/>
    <p:sldLayoutId id="2147484512" r:id="rId11"/>
    <p:sldLayoutId id="2147484513" r:id="rId12"/>
    <p:sldLayoutId id="2147484514" r:id="rId13"/>
    <p:sldLayoutId id="2147484515" r:id="rId14"/>
    <p:sldLayoutId id="2147484516" r:id="rId15"/>
    <p:sldLayoutId id="2147484517" r:id="rId16"/>
    <p:sldLayoutId id="2147484518" r:id="rId17"/>
    <p:sldLayoutId id="2147484519" r:id="rId18"/>
    <p:sldLayoutId id="2147484496" r:id="rId19"/>
    <p:sldLayoutId id="2147484498" r:id="rId20"/>
    <p:sldLayoutId id="2147484499" r:id="rId21"/>
    <p:sldLayoutId id="2147484500" r:id="rId22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679374-8EAE-4873-9BB6-F6C630302D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10049" y="896664"/>
            <a:ext cx="5670487" cy="4388174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-RU" sz="3600" i="0" dirty="0" smtClean="0"/>
              <a:t>Почётный гражданин Зейского </a:t>
            </a:r>
            <a:r>
              <a:rPr lang="ru-RU" sz="3600" i="0" dirty="0" smtClean="0"/>
              <a:t>муниципального округа</a:t>
            </a:r>
            <a:r>
              <a:rPr lang="ru-RU" sz="3600" i="0" dirty="0" smtClean="0"/>
              <a:t/>
            </a:r>
            <a:br>
              <a:rPr lang="ru-RU" sz="3600" i="0" dirty="0" smtClean="0"/>
            </a:br>
            <a:r>
              <a:rPr lang="ru-RU" sz="4000" i="0" dirty="0" smtClean="0"/>
              <a:t/>
            </a:r>
            <a:br>
              <a:rPr lang="ru-RU" sz="4000" i="0" dirty="0" smtClean="0"/>
            </a:br>
            <a:r>
              <a:rPr lang="ru-RU" sz="5400" b="1" i="0" dirty="0" smtClean="0"/>
              <a:t>Коровин Виктор Иванович,</a:t>
            </a:r>
            <a:br>
              <a:rPr lang="ru-RU" sz="5400" b="1" i="0" dirty="0" smtClean="0"/>
            </a:br>
            <a:r>
              <a:rPr lang="ru-RU" sz="4400" b="1" dirty="0" smtClean="0"/>
              <a:t>22.12.45 г.р.</a:t>
            </a:r>
            <a:endParaRPr lang="ru-RU" sz="4400" b="1" i="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E42C4E3-AFAF-4630-AF6D-21FB3C29CF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7910" y="4473677"/>
            <a:ext cx="4993562" cy="1622323"/>
          </a:xfrm>
        </p:spPr>
        <p:txBody>
          <a:bodyPr rtlCol="0"/>
          <a:lstStyle/>
          <a:p>
            <a:pPr algn="ctr" rtl="0"/>
            <a:r>
              <a:rPr lang="ru-RU" sz="2000" dirty="0" smtClean="0"/>
              <a:t> </a:t>
            </a:r>
            <a:r>
              <a:rPr lang="ru-RU" sz="3600" i="0" dirty="0" smtClean="0">
                <a:latin typeface="Arial Black" panose="020B0A04020102020204" pitchFamily="34" charset="0"/>
              </a:rPr>
              <a:t>Такого классного не было ни у кого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036" y="432848"/>
            <a:ext cx="3436950" cy="42981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93886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1884" y="570271"/>
            <a:ext cx="10128855" cy="6037006"/>
          </a:xfrm>
        </p:spPr>
        <p:txBody>
          <a:bodyPr>
            <a:normAutofit/>
          </a:bodyPr>
          <a:lstStyle/>
          <a:p>
            <a:pPr indent="449580"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 Иванович Коровин – коренной житель Зейского района, родился 22 декабря 1945 года в п. Кировский. Восемь классов школы окончил в родном посёлке, а девятый-десятый учился в Дамбукинской школе. Воспитанный  на старательских традициях, вместе с другими мальчишками-сверстниками ещё в детстве пробовал мыть золото. К моменту окончания школы </a:t>
            </a:r>
            <a:r>
              <a:rPr lang="ru-RU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иктор решил, что детское увлечение вполне может стать профессией, и поступил в Благовещенский политехнический техникум (ныне колледж), который по праву гордится на сегодняшний день своей почти вековой историей подготовки кадров для золотодобывающей промышленности. </a:t>
            </a:r>
          </a:p>
          <a:p>
            <a:pPr indent="449580" algn="just"/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окончании первого курса молодого студента забрали в армию: годы службы в вооружённых силах прошли во Владивостоке в войсках связи.</a:t>
            </a:r>
          </a:p>
          <a:p>
            <a:pPr algn="just"/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Вернувшись в родной Кировский, </a:t>
            </a:r>
            <a:r>
              <a:rPr lang="ru-RU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иктор понял, что не видит себя в будущем геологом. Виктор поступает на исторический факультет </a:t>
            </a:r>
            <a:r>
              <a:rPr lang="ru-RU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лаговещенского педагогического института. Студенческая жизнь была яркой, интересной и очень насыщенной: институт всегда даёт возможность раскрыть свои способности и таланты. </a:t>
            </a:r>
          </a:p>
          <a:p>
            <a:pPr algn="just"/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 Помимо учёбы </a:t>
            </a:r>
            <a:r>
              <a:rPr lang="ru-RU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иктор успешно занимался спортом, входил в состав областной сборной команды по волейболу студенческого общества «Буревестник».</a:t>
            </a:r>
            <a:endParaRPr lang="ru-RU" b="1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190739" y="96946"/>
            <a:ext cx="838199" cy="767687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  <a:t>2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222582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1866" y="295729"/>
            <a:ext cx="4600529" cy="2103342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Команда </a:t>
            </a:r>
            <a:r>
              <a:rPr lang="ru-RU" dirty="0" smtClean="0">
                <a:solidFill>
                  <a:schemeClr val="tx1"/>
                </a:solidFill>
              </a:rPr>
              <a:t>волейболистов </a:t>
            </a:r>
            <a:r>
              <a:rPr lang="ru-RU" dirty="0">
                <a:solidFill>
                  <a:schemeClr val="tx1"/>
                </a:solidFill>
              </a:rPr>
              <a:t>Благовещенского пединститута в Москве на </a:t>
            </a:r>
            <a:r>
              <a:rPr lang="ru-RU" dirty="0" smtClean="0">
                <a:solidFill>
                  <a:schemeClr val="tx1"/>
                </a:solidFill>
              </a:rPr>
              <a:t>Красной площади. (Виктор Коровин в темных очках на втором плане)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92" y="2654709"/>
            <a:ext cx="4789203" cy="352232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5437" y="412955"/>
            <a:ext cx="5455957" cy="1691148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Команда волейболистов </a:t>
            </a:r>
            <a:r>
              <a:rPr lang="ru-RU" dirty="0" smtClean="0">
                <a:solidFill>
                  <a:schemeClr val="tx1"/>
                </a:solidFill>
              </a:rPr>
              <a:t>Благовещенского пединститута </a:t>
            </a:r>
            <a:r>
              <a:rPr lang="ru-RU" dirty="0">
                <a:solidFill>
                  <a:schemeClr val="tx1"/>
                </a:solidFill>
              </a:rPr>
              <a:t>1968-1972 </a:t>
            </a:r>
            <a:r>
              <a:rPr lang="ru-RU" dirty="0" smtClean="0">
                <a:solidFill>
                  <a:schemeClr val="tx1"/>
                </a:solidFill>
              </a:rPr>
              <a:t>гг.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(Виктор Коровин в центре)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58" y="2654709"/>
            <a:ext cx="6312290" cy="3106993"/>
          </a:xfr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222294" y="96947"/>
            <a:ext cx="838199" cy="767687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  <a:t>3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74479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68594" y="295729"/>
            <a:ext cx="10962967" cy="6173897"/>
          </a:xfrm>
        </p:spPr>
        <p:txBody>
          <a:bodyPr/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окончании вуза, отказавшись от заманчивого предложения поработать в райкоме комсомола, Виктор Иванович получает распределение в Овсянковскую среднюю школу.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Он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проработал здесь почти сорок лет: сначала учителем истории и физкультуры, а с 1979 года – директором школы, продолжая преподавать историю и обществознание. </a:t>
            </a:r>
            <a:endParaRPr lang="ru-RU" sz="20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Выпускники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часто вспоминают своего строгого, но справедливого учителя. Еще больше запомнились им те уроки, которые не ограничивались сорока пятью минутами изучения темы в рамках школьной программы. Виктор Иванович был с ними везде: неделями жили на полях в составе ученической производственной бригады, вместе занимались заготовкой дров для отопления тогда ещё деревянных корпусов школы, ходили в походы, вместе готовились к смотрам художественной самодеятельности, конкурсам и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соревнованиям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Всю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жизнь, интенсивно занимаясь спортом, Виктор Иванович и своим ученикам сумел привить любовь к активному образу жизни. А как заслушивались ребята песнями в исполнении любимого учителя! Классные часы превращались в настоящие события, а задушевные разговоры могли длиться часами. Учитель часто советовал, как поступить в той или иной ситуации, учил жить открыто и честно, не боясь трудностей: «Помните, в жизни чаще будет «надо», чем «хочу». Если вы это осознаете, то всё у вас получится!» И это говорил не убеленный сединами старец, прошедший долгий жизненный путь и много испытавший, а молодой учитель, только начинающий свою педагогическую деятельность.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353801" y="-151075"/>
            <a:ext cx="838199" cy="767687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  <a:t>4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81264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48939" y="295727"/>
            <a:ext cx="4683574" cy="608839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1 сентября в старой школе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008" y="1036156"/>
            <a:ext cx="3716592" cy="5561392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80637" y="295727"/>
            <a:ext cx="5170821" cy="767689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1974 год - урок истории в 8-м классе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159" y="1096269"/>
            <a:ext cx="3801009" cy="5501279"/>
          </a:xfr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299582" y="-88117"/>
            <a:ext cx="838199" cy="767687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  <a:t>5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55353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6245" y="471948"/>
            <a:ext cx="10550013" cy="6199196"/>
          </a:xfrm>
        </p:spPr>
        <p:txBody>
          <a:bodyPr>
            <a:normAutofit fontScale="92500"/>
          </a:bodyPr>
          <a:lstStyle/>
          <a:p>
            <a:pPr algn="just"/>
            <a:r>
              <a:rPr lang="ru-RU" b="1" cap="none" dirty="0" smtClean="0"/>
              <a:t>	</a:t>
            </a:r>
            <a:r>
              <a:rPr lang="ru-RU" sz="24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 в те годы активно развивалось. К работе в совхозы и колхозы привлекались ученики школ, трудовые коллективы предприятий и организаций: заготовка кормов и уборка урожая проводились «всем миром». В Овсянковской школе были и свои сельскохозяйственные угодья. На школьных полях работали все, выращивали овощи и сдавали в заготконтору. Ученики имели возможность сами зарабатывать, помогать родителям. На летних каникулах посменно обрабатывали посевы, жили в это время в палатках на полях, сами готовили пищу.</a:t>
            </a:r>
          </a:p>
          <a:p>
            <a:pPr algn="just"/>
            <a:r>
              <a:rPr lang="ru-RU" sz="24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Профориентация школьников была направлена на сельское хозяйство. На обязательных занятиях ребята изучали теорию, сельскохозяйственную технику, которая в школе была в достаточном количестве. Практику проходили на школьных полях. Заканчивая школу, ученики дополнительно приобретали профессию, которая многим в жизни пригодилась. Выпускники после окончания высших и средних учебных заведений часто возвращались в родное село, на малую родину, их здесь очень ждали. Преемственность поколений наблюдалась и в Овсянковской школе. Почти половина педагогов – бывшие выпускники, в том числе директор и его заместители.</a:t>
            </a:r>
          </a:p>
          <a:p>
            <a:endParaRPr lang="ru-RU" sz="240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353801" y="0"/>
            <a:ext cx="838199" cy="737941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  <a:t>6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89647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8513" y="707451"/>
            <a:ext cx="4396338" cy="1111045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Традиционная уборка </a:t>
            </a:r>
            <a:r>
              <a:rPr lang="ru-RU" dirty="0" smtClean="0">
                <a:solidFill>
                  <a:schemeClr val="tx1"/>
                </a:solidFill>
              </a:rPr>
              <a:t>картошки (Коровин В.И. стоит справа)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69" y="2310581"/>
            <a:ext cx="5063542" cy="3110336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08456" y="574952"/>
            <a:ext cx="5278976" cy="97692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 smtClean="0">
                <a:solidFill>
                  <a:schemeClr val="tx1"/>
                </a:solidFill>
              </a:rPr>
              <a:t>Горациевский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  <a:r>
              <a:rPr lang="ru-RU" dirty="0">
                <a:solidFill>
                  <a:schemeClr val="tx1"/>
                </a:solidFill>
              </a:rPr>
              <a:t>Сенокосная </a:t>
            </a:r>
            <a:r>
              <a:rPr lang="ru-RU" dirty="0" smtClean="0">
                <a:solidFill>
                  <a:schemeClr val="tx1"/>
                </a:solidFill>
              </a:rPr>
              <a:t>пора. </a:t>
            </a:r>
            <a:r>
              <a:rPr lang="ru-RU" dirty="0">
                <a:solidFill>
                  <a:schemeClr val="tx1"/>
                </a:solidFill>
              </a:rPr>
              <a:t>2006 год. 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262838" y="68214"/>
            <a:ext cx="838199" cy="767687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  <a:t>7</a:t>
            </a:fld>
            <a:endParaRPr lang="ru-RU" noProof="0" dirty="0"/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675" y="1797669"/>
            <a:ext cx="6124370" cy="4036354"/>
          </a:xfrm>
        </p:spPr>
      </p:pic>
    </p:spTree>
    <p:extLst>
      <p:ext uri="{BB962C8B-B14F-4D97-AF65-F5344CB8AC3E}">
        <p14:creationId xmlns:p14="http://schemas.microsoft.com/office/powerpoint/2010/main" val="906139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57084" y="373626"/>
            <a:ext cx="10746658" cy="6400800"/>
          </a:xfrm>
        </p:spPr>
        <p:txBody>
          <a:bodyPr>
            <a:noAutofit/>
          </a:bodyPr>
          <a:lstStyle/>
          <a:p>
            <a:pPr indent="449580" algn="just"/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Виктор Иванович Коровин за свои заслуги в профессиональной деятельности награждён знаком «Отличник народного просвещения». Под его руководством Овсянковская школа была постоянной участницей спортивных соревнований, смотров, конкурсов, фестивалей районного и областного уровней, занимая высокие призовые места и одерживая победы, стала победительницей во </a:t>
            </a:r>
            <a:r>
              <a:rPr lang="ru-RU" sz="21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Всероссийском </a:t>
            </a:r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конкурсе «Школа года – 2001». Виктор Иванович отмечен грамотами администрации Амурской области, администрации Зейского района и Зейского районного Совета народных депутатов, районного отдела образования и школы</a:t>
            </a:r>
            <a:r>
              <a:rPr lang="ru-RU" sz="21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Четыре созыва подряд – с 1996 по 2012 годы Виктор Иванович являлся депутатом Зейского районного Совета народных депутатов. Активная гражданская позиция, высокий авторитет среди односельчан характеризовали его на протяжении всего времени работы: он всегда имел свое собственное мнение по обсуждаемым вопросам, часто выступал на сессиях, информировал жителей района о работе Совета. Коллеги-депутаты всегда выбирали его в рабочие органы сессий, он являлся председателем постоянной комиссии по правотворчеству на протяжении всех созывов, его кандидатура выдвигалась во временные комиссии, где затрагивались интересы села и района. Он был постоянным членом оргкомитета по проведению районных спартакиад в с. Овсянка.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/>
            <a:endParaRPr lang="ru-RU" sz="2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353801" y="0"/>
            <a:ext cx="838199" cy="767687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  <a:t>8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533271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3624" y="593663"/>
            <a:ext cx="9404723" cy="140053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Коровин Виктор Иванович на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заседаниях сессий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Зейского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районного Совета народных депутатов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63" y="1994193"/>
            <a:ext cx="5541422" cy="368226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522" y="1994193"/>
            <a:ext cx="5790043" cy="3716593"/>
          </a:xfr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9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59703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01579" y="487154"/>
            <a:ext cx="7291346" cy="576262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Семья Коровина В.И</a:t>
            </a:r>
            <a:r>
              <a:rPr lang="ru-RU" sz="2800" b="1" dirty="0" smtClean="0">
                <a:solidFill>
                  <a:schemeClr val="tx1"/>
                </a:solidFill>
              </a:rPr>
              <a:t>. </a:t>
            </a:r>
            <a:r>
              <a:rPr lang="en-US" sz="2800" dirty="0" smtClean="0">
                <a:solidFill>
                  <a:schemeClr val="tx1"/>
                </a:solidFill>
              </a:rPr>
              <a:t>[1996-2000]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105" y="1455089"/>
            <a:ext cx="6319303" cy="4675020"/>
          </a:xfr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10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96044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4" y="214686"/>
            <a:ext cx="8825659" cy="1415332"/>
          </a:xfrm>
        </p:spPr>
        <p:txBody>
          <a:bodyPr/>
          <a:lstStyle/>
          <a:p>
            <a:pPr lvl="0">
              <a:spcBef>
                <a:spcPts val="1000"/>
              </a:spcBef>
            </a:pPr>
            <a:r>
              <a:rPr lang="ru-RU" sz="1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Звание </a:t>
            </a:r>
            <a:r>
              <a:rPr lang="ru-RU" sz="1800" b="1" dirty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«Почётный гражданин Зейского района» присвоено Коровину Виктору Ивановичу постановлением Зейского районного Совета народных депутатов от 22.03.2006  № 12/32 за особый вклад в социально-экономическое развитие района и в связи с 80-летием Зейского района и 10-летием Зейского районного Совета народных депутатов. </a:t>
            </a:r>
            <a:br>
              <a:rPr lang="ru-RU" sz="1800" b="1" dirty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227209" y="1948070"/>
            <a:ext cx="6097808" cy="452528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11</a:t>
            </a:fld>
            <a:endParaRPr lang="ru-RU" noProof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209" y="1959424"/>
            <a:ext cx="6097808" cy="451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301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423514" y="1063416"/>
            <a:ext cx="8825659" cy="513065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В настоящее время Коровин Виктор Иванович находится на заслуженном отдыхе и проживает в </a:t>
            </a:r>
            <a:endParaRPr lang="en-US" sz="2400" b="1" dirty="0" smtClean="0"/>
          </a:p>
          <a:p>
            <a:pPr algn="ctr"/>
            <a:r>
              <a:rPr lang="ru-RU" sz="2400" b="1" dirty="0" smtClean="0"/>
              <a:t>г. Ангарске.</a:t>
            </a:r>
          </a:p>
          <a:p>
            <a:pPr algn="ctr"/>
            <a:r>
              <a:rPr lang="ru-RU" sz="2400" b="1" dirty="0" smtClean="0"/>
              <a:t>В этом году Виктору Ивановичу исполняется 80 лет.</a:t>
            </a:r>
          </a:p>
          <a:p>
            <a:pPr algn="ctr"/>
            <a:r>
              <a:rPr lang="ru-RU" sz="2400" b="1" dirty="0"/>
              <a:t>Доброго здоровья Вам, Виктор Иванович, неутомимой энергии, бодрости и оптимизма</a:t>
            </a:r>
            <a:r>
              <a:rPr lang="ru-RU" sz="2400" b="1" dirty="0" smtClean="0"/>
              <a:t>!</a:t>
            </a:r>
          </a:p>
          <a:p>
            <a:pPr algn="ctr"/>
            <a:endParaRPr lang="ru-RU" b="1" dirty="0"/>
          </a:p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Презентация оформлена по документам архивного фонда «Почетные граждане Зейского района»</a:t>
            </a:r>
            <a:endParaRPr lang="ru-RU" dirty="0"/>
          </a:p>
          <a:p>
            <a:pPr algn="ctr"/>
            <a:r>
              <a:rPr lang="ru-RU" sz="1600" dirty="0" smtClean="0"/>
              <a:t>Специалист архива МКУ «Отдел культуры, архивного дела, молодежной политики и спорта администрации Зейского муниципального округа»           Бушуева Л.Ю.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3D2E340-0663-474B-992C-9192B5C45E57}" type="slidenum">
              <a:rPr lang="ru-RU" noProof="0" smtClean="0"/>
              <a:t>12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329956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0E032F-2E55-4A86-BB2D-1A317C6429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DB4AFBF-E012-4607-B95C-D9E661912AC6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77EC923-6023-4411-8330-A0042153EED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531</Words>
  <Application>Microsoft Office PowerPoint</Application>
  <PresentationFormat>Широкоэкранный</PresentationFormat>
  <Paragraphs>43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Century Gothic</vt:lpstr>
      <vt:lpstr>Times New Roman</vt:lpstr>
      <vt:lpstr>Wingdings 3</vt:lpstr>
      <vt:lpstr>Ион</vt:lpstr>
      <vt:lpstr>Почётный гражданин Зейского муниципального округа  Коровин Виктор Иванович, 22.12.45 г.р.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Коровин Виктор Иванович на заседаниях сессий Зейского районного Совета народных депутатов</vt:lpstr>
      <vt:lpstr>Презентация PowerPoint</vt:lpstr>
      <vt:lpstr> Звание «Почётный гражданин Зейского района» присвоено Коровину Виктору Ивановичу постановлением Зейского районного Совета народных депутатов от 22.03.2006  № 12/32 за особый вклад в социально-экономическое развитие района и в связи с 80-летием Зейского района и 10-летием Зейского районного Совета народных депутатов. 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2025-09-29T05:58:02Z</dcterms:created>
  <dcterms:modified xsi:type="dcterms:W3CDTF">2025-10-01T02:46:56Z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