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14.fntdata" ContentType="application/x-fontdata"/>
  <Override PartName="/ppt/fonts/font15.fntdata" ContentType="application/x-fontdata"/>
  <Override PartName="/ppt/fonts/font16.fntdata" ContentType="application/x-fontdata"/>
  <Override PartName="/ppt/fonts/font17.fntdata" ContentType="application/x-fontdata"/>
  <Override PartName="/ppt/fonts/font18.fntdata" ContentType="application/x-fontdata"/>
  <Override PartName="/ppt/fonts/font19.fntdata" ContentType="application/x-fontdata"/>
  <Override PartName="/ppt/fonts/font2.fntdata" ContentType="application/x-fontdata"/>
  <Override PartName="/ppt/fonts/font20.fntdata" ContentType="application/x-fontdata"/>
  <Override PartName="/ppt/fonts/font21.fntdata" ContentType="application/x-fontdata"/>
  <Override PartName="/ppt/fonts/font22.fntdata" ContentType="application/x-fontdata"/>
  <Override PartName="/ppt/fonts/font23.fntdata" ContentType="application/x-fontdata"/>
  <Override PartName="/ppt/fonts/font24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 /><Relationship Id="rId2" Type="http://schemas.openxmlformats.org/officeDocument/2006/relationships/extended-properties" Target="docProps/app.xml" /><Relationship Id="rId3" Type="http://schemas.openxmlformats.org/officeDocument/2006/relationships/officeDocument" Target="ppt/presentation.xml" /></Relationships>
</file>

<file path=ppt/presentation.xml><?xml version="1.0" encoding="utf-8"?>
<p:presentation xmlns:p="http://schemas.openxmlformats.org/presentationml/2006/main" xmlns:a="http://schemas.openxmlformats.org/drawingml/2006/main" xmlns:r="http://schemas.openxmlformats.org/officeDocument/2006/relationships" embedTrueTypeFonts="1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</p:sldIdLst>
  <p:sldSz cx="9144000" cy="6858000"/>
  <p:notesSz cx="9144000" cy="6858000"/>
  <p:embeddedFontLst>
    <p:embeddedFont>
      <p:font typeface="VHVAIR+Vesna"/>
      <p:regular r:id="rId42"/>
    </p:embeddedFont>
    <p:embeddedFont>
      <p:font typeface="IKUREF+Times New Roman Bold"/>
      <p:regular r:id="rId43"/>
    </p:embeddedFont>
    <p:embeddedFont>
      <p:font typeface="CBUSTU+Times New Roman Bold"/>
      <p:regular r:id="rId44"/>
    </p:embeddedFont>
    <p:embeddedFont>
      <p:font typeface="IKUREF+Times New Roman Bold"/>
      <p:regular r:id="rId45"/>
    </p:embeddedFont>
    <p:embeddedFont>
      <p:font typeface="INARJC+Times New Roman Italic"/>
      <p:regular r:id="rId46"/>
    </p:embeddedFont>
    <p:embeddedFont>
      <p:font typeface="TDAIGF+Times New Roman Italic"/>
      <p:regular r:id="rId47"/>
    </p:embeddedFont>
    <p:embeddedFont>
      <p:font typeface="CESIKI+Times New Roman Bold Italic"/>
      <p:regular r:id="rId48"/>
    </p:embeddedFont>
    <p:embeddedFont>
      <p:font typeface="TDAIGF+Times New Roman Italic"/>
      <p:regular r:id="rId49"/>
    </p:embeddedFont>
    <p:embeddedFont>
      <p:font typeface="INARJC+Times New Roman Italic"/>
      <p:regular r:id="rId50"/>
    </p:embeddedFont>
    <p:embeddedFont>
      <p:font typeface="CESIKI+Times New Roman Bold Italic"/>
      <p:regular r:id="rId51"/>
    </p:embeddedFont>
    <p:embeddedFont>
      <p:font typeface="MNVBMN+Times New Roman"/>
      <p:regular r:id="rId52"/>
    </p:embeddedFont>
    <p:embeddedFont>
      <p:font typeface="IKUREF+Times New Roman Bold"/>
      <p:regular r:id="rId53"/>
    </p:embeddedFont>
    <p:embeddedFont>
      <p:font typeface="RWVWSE+Times New Roman"/>
      <p:regular r:id="rId54"/>
    </p:embeddedFont>
    <p:embeddedFont>
      <p:font typeface="INARJC+Times New Roman Italic"/>
      <p:regular r:id="rId55"/>
    </p:embeddedFont>
    <p:embeddedFont>
      <p:font typeface="MNVBMN+Times New Roman"/>
      <p:regular r:id="rId56"/>
    </p:embeddedFont>
    <p:embeddedFont>
      <p:font typeface="MNVBMN+Times New Roman"/>
      <p:regular r:id="rId57"/>
    </p:embeddedFont>
    <p:embeddedFont>
      <p:font typeface="IKUREF+Times New Roman Bold"/>
      <p:regular r:id="rId58"/>
    </p:embeddedFont>
    <p:embeddedFont>
      <p:font typeface="MNVBMN+Times New Roman"/>
      <p:regular r:id="rId59"/>
    </p:embeddedFont>
    <p:embeddedFont>
      <p:font typeface="INARJC+Times New Roman Italic"/>
      <p:regular r:id="rId60"/>
    </p:embeddedFont>
    <p:embeddedFont>
      <p:font typeface="CESIKI+Times New Roman Bold Italic"/>
      <p:regular r:id="rId61"/>
    </p:embeddedFont>
    <p:embeddedFont>
      <p:font typeface="ACPIUH+Times New Roman Bold Italic"/>
      <p:regular r:id="rId62"/>
    </p:embeddedFont>
    <p:embeddedFont>
      <p:font typeface="CESIKI+Times New Roman Bold Italic"/>
      <p:regular r:id="rId63"/>
    </p:embeddedFont>
    <p:embeddedFont>
      <p:font typeface="ACPIUH+Times New Roman Bold Italic"/>
      <p:regular r:id="rId64"/>
    </p:embeddedFont>
    <p:embeddedFont>
      <p:font typeface="CESIKI+Times New Roman Bold Italic"/>
      <p:regular r:id="rId65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2482" y="-91"/>
      </p:cViewPr>
      <p:guideLst>
        <p:guide orient="horz" pos="3168"/>
        <p:guide pos="24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presProps" Target="presProps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slide" Target="slides/slide8.xml" /><Relationship Id="rId14" Type="http://schemas.openxmlformats.org/officeDocument/2006/relationships/slide" Target="slides/slide9.xml" /><Relationship Id="rId15" Type="http://schemas.openxmlformats.org/officeDocument/2006/relationships/slide" Target="slides/slide10.xml" /><Relationship Id="rId16" Type="http://schemas.openxmlformats.org/officeDocument/2006/relationships/slide" Target="slides/slide11.xml" /><Relationship Id="rId17" Type="http://schemas.openxmlformats.org/officeDocument/2006/relationships/slide" Target="slides/slide12.xml" /><Relationship Id="rId18" Type="http://schemas.openxmlformats.org/officeDocument/2006/relationships/slide" Target="slides/slide13.xml" /><Relationship Id="rId19" Type="http://schemas.openxmlformats.org/officeDocument/2006/relationships/slide" Target="slides/slide14.xml" /><Relationship Id="rId2" Type="http://schemas.openxmlformats.org/officeDocument/2006/relationships/tableStyles" Target="tableStyles.xml" /><Relationship Id="rId20" Type="http://schemas.openxmlformats.org/officeDocument/2006/relationships/slide" Target="slides/slide15.xml" /><Relationship Id="rId21" Type="http://schemas.openxmlformats.org/officeDocument/2006/relationships/slide" Target="slides/slide16.xml" /><Relationship Id="rId22" Type="http://schemas.openxmlformats.org/officeDocument/2006/relationships/slide" Target="slides/slide17.xml" /><Relationship Id="rId23" Type="http://schemas.openxmlformats.org/officeDocument/2006/relationships/slide" Target="slides/slide18.xml" /><Relationship Id="rId24" Type="http://schemas.openxmlformats.org/officeDocument/2006/relationships/slide" Target="slides/slide19.xml" /><Relationship Id="rId25" Type="http://schemas.openxmlformats.org/officeDocument/2006/relationships/slide" Target="slides/slide20.xml" /><Relationship Id="rId26" Type="http://schemas.openxmlformats.org/officeDocument/2006/relationships/slide" Target="slides/slide21.xml" /><Relationship Id="rId27" Type="http://schemas.openxmlformats.org/officeDocument/2006/relationships/slide" Target="slides/slide22.xml" /><Relationship Id="rId28" Type="http://schemas.openxmlformats.org/officeDocument/2006/relationships/slide" Target="slides/slide23.xml" /><Relationship Id="rId29" Type="http://schemas.openxmlformats.org/officeDocument/2006/relationships/slide" Target="slides/slide24.xml" /><Relationship Id="rId3" Type="http://schemas.openxmlformats.org/officeDocument/2006/relationships/viewProps" Target="viewProps.xml" /><Relationship Id="rId30" Type="http://schemas.openxmlformats.org/officeDocument/2006/relationships/slide" Target="slides/slide25.xml" /><Relationship Id="rId31" Type="http://schemas.openxmlformats.org/officeDocument/2006/relationships/slide" Target="slides/slide26.xml" /><Relationship Id="rId32" Type="http://schemas.openxmlformats.org/officeDocument/2006/relationships/slide" Target="slides/slide27.xml" /><Relationship Id="rId33" Type="http://schemas.openxmlformats.org/officeDocument/2006/relationships/slide" Target="slides/slide28.xml" /><Relationship Id="rId34" Type="http://schemas.openxmlformats.org/officeDocument/2006/relationships/slide" Target="slides/slide29.xml" /><Relationship Id="rId35" Type="http://schemas.openxmlformats.org/officeDocument/2006/relationships/slide" Target="slides/slide30.xml" /><Relationship Id="rId36" Type="http://schemas.openxmlformats.org/officeDocument/2006/relationships/slide" Target="slides/slide31.xml" /><Relationship Id="rId37" Type="http://schemas.openxmlformats.org/officeDocument/2006/relationships/slide" Target="slides/slide32.xml" /><Relationship Id="rId38" Type="http://schemas.openxmlformats.org/officeDocument/2006/relationships/slide" Target="slides/slide33.xml" /><Relationship Id="rId39" Type="http://schemas.openxmlformats.org/officeDocument/2006/relationships/slide" Target="slides/slide34.xml" /><Relationship Id="rId4" Type="http://schemas.openxmlformats.org/officeDocument/2006/relationships/theme" Target="theme/theme1.xml" /><Relationship Id="rId40" Type="http://schemas.openxmlformats.org/officeDocument/2006/relationships/slide" Target="slides/slide35.xml" /><Relationship Id="rId41" Type="http://schemas.openxmlformats.org/officeDocument/2006/relationships/slide" Target="slides/slide36.xml" /><Relationship Id="rId42" Type="http://schemas.openxmlformats.org/officeDocument/2006/relationships/font" Target="fonts/font1.fntdata" /><Relationship Id="rId43" Type="http://schemas.openxmlformats.org/officeDocument/2006/relationships/font" Target="fonts/font2.fntdata" /><Relationship Id="rId44" Type="http://schemas.openxmlformats.org/officeDocument/2006/relationships/font" Target="fonts/font3.fntdata" /><Relationship Id="rId45" Type="http://schemas.openxmlformats.org/officeDocument/2006/relationships/font" Target="fonts/font4.fntdata" /><Relationship Id="rId46" Type="http://schemas.openxmlformats.org/officeDocument/2006/relationships/font" Target="fonts/font5.fntdata" /><Relationship Id="rId47" Type="http://schemas.openxmlformats.org/officeDocument/2006/relationships/font" Target="fonts/font6.fntdata" /><Relationship Id="rId48" Type="http://schemas.openxmlformats.org/officeDocument/2006/relationships/font" Target="fonts/font7.fntdata" /><Relationship Id="rId49" Type="http://schemas.openxmlformats.org/officeDocument/2006/relationships/font" Target="fonts/font8.fntdata" /><Relationship Id="rId5" Type="http://schemas.openxmlformats.org/officeDocument/2006/relationships/slideMaster" Target="slideMasters/slideMaster1.xml" /><Relationship Id="rId50" Type="http://schemas.openxmlformats.org/officeDocument/2006/relationships/font" Target="fonts/font9.fntdata" /><Relationship Id="rId51" Type="http://schemas.openxmlformats.org/officeDocument/2006/relationships/font" Target="fonts/font10.fntdata" /><Relationship Id="rId52" Type="http://schemas.openxmlformats.org/officeDocument/2006/relationships/font" Target="fonts/font11.fntdata" /><Relationship Id="rId53" Type="http://schemas.openxmlformats.org/officeDocument/2006/relationships/font" Target="fonts/font12.fntdata" /><Relationship Id="rId54" Type="http://schemas.openxmlformats.org/officeDocument/2006/relationships/font" Target="fonts/font13.fntdata" /><Relationship Id="rId55" Type="http://schemas.openxmlformats.org/officeDocument/2006/relationships/font" Target="fonts/font14.fntdata" /><Relationship Id="rId56" Type="http://schemas.openxmlformats.org/officeDocument/2006/relationships/font" Target="fonts/font15.fntdata" /><Relationship Id="rId57" Type="http://schemas.openxmlformats.org/officeDocument/2006/relationships/font" Target="fonts/font16.fntdata" /><Relationship Id="rId58" Type="http://schemas.openxmlformats.org/officeDocument/2006/relationships/font" Target="fonts/font17.fntdata" /><Relationship Id="rId59" Type="http://schemas.openxmlformats.org/officeDocument/2006/relationships/font" Target="fonts/font18.fntdata" /><Relationship Id="rId6" Type="http://schemas.openxmlformats.org/officeDocument/2006/relationships/slide" Target="slides/slide1.xml" /><Relationship Id="rId60" Type="http://schemas.openxmlformats.org/officeDocument/2006/relationships/font" Target="fonts/font19.fntdata" /><Relationship Id="rId61" Type="http://schemas.openxmlformats.org/officeDocument/2006/relationships/font" Target="fonts/font20.fntdata" /><Relationship Id="rId62" Type="http://schemas.openxmlformats.org/officeDocument/2006/relationships/font" Target="fonts/font21.fntdata" /><Relationship Id="rId63" Type="http://schemas.openxmlformats.org/officeDocument/2006/relationships/font" Target="fonts/font22.fntdata" /><Relationship Id="rId64" Type="http://schemas.openxmlformats.org/officeDocument/2006/relationships/font" Target="fonts/font23.fntdata" /><Relationship Id="rId65" Type="http://schemas.openxmlformats.org/officeDocument/2006/relationships/font" Target="fonts/font24.fntdata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27.02.2014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В‹#В›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49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1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3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4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5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6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7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8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9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0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1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2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3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4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5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6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7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8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9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0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1.pn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2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3.pn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4.pn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5.pn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6.png" 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132076" y="2852766"/>
            <a:ext cx="5675845" cy="107521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743712" marR="0">
              <a:lnSpc>
                <a:spcPts val="2885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"Укрепление</a:t>
            </a:r>
            <a:r>
              <a:rPr dirty="0" sz="2200" spc="-13">
                <a:solidFill>
                  <a:srgbClr val="0000cc"/>
                </a:solidFill>
                <a:latin typeface="VHVAIR+Vesna"/>
                <a:cs typeface="VHVAIR+Vesna"/>
              </a:rPr>
              <a:t> </a:t>
            </a: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межнационального</a:t>
            </a:r>
            <a:r>
              <a:rPr dirty="0" sz="2200" spc="-10">
                <a:solidFill>
                  <a:srgbClr val="0000cc"/>
                </a:solidFill>
                <a:latin typeface="VHVAIR+Vesna"/>
                <a:cs typeface="VHVAIR+Vesna"/>
              </a:rPr>
              <a:t> </a:t>
            </a: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мира</a:t>
            </a:r>
          </a:p>
          <a:p>
            <a:pPr marL="40385" marR="0">
              <a:lnSpc>
                <a:spcPts val="2642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и</a:t>
            </a: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 </a:t>
            </a: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согласия,</a:t>
            </a:r>
            <a:r>
              <a:rPr dirty="0" sz="2200" spc="-20">
                <a:solidFill>
                  <a:srgbClr val="0000cc"/>
                </a:solidFill>
                <a:latin typeface="VHVAIR+Vesna"/>
                <a:cs typeface="VHVAIR+Vesna"/>
              </a:rPr>
              <a:t> </a:t>
            </a: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реализация</a:t>
            </a:r>
            <a:r>
              <a:rPr dirty="0" sz="2200" spc="-16">
                <a:solidFill>
                  <a:srgbClr val="0000cc"/>
                </a:solidFill>
                <a:latin typeface="VHVAIR+Vesna"/>
                <a:cs typeface="VHVAIR+Vesna"/>
              </a:rPr>
              <a:t> </a:t>
            </a: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иных</a:t>
            </a: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 </a:t>
            </a: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мероприятий</a:t>
            </a: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 </a:t>
            </a: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в</a:t>
            </a: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 </a:t>
            </a: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сфере</a:t>
            </a:r>
          </a:p>
          <a:p>
            <a:pPr marL="0" marR="0">
              <a:lnSpc>
                <a:spcPts val="2639"/>
              </a:lnSpc>
              <a:spcBef>
                <a:spcPts val="50"/>
              </a:spcBef>
              <a:spcAft>
                <a:spcPts val="0"/>
              </a:spcAft>
            </a:pP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национальной</a:t>
            </a: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 </a:t>
            </a: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политики</a:t>
            </a: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 </a:t>
            </a: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на</a:t>
            </a: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 </a:t>
            </a: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муниципальном</a:t>
            </a:r>
            <a:r>
              <a:rPr dirty="0" sz="2200" spc="-11">
                <a:solidFill>
                  <a:srgbClr val="0000cc"/>
                </a:solidFill>
                <a:latin typeface="VHVAIR+Vesna"/>
                <a:cs typeface="VHVAIR+Vesna"/>
              </a:rPr>
              <a:t> </a:t>
            </a:r>
            <a:r>
              <a:rPr dirty="0" sz="2200">
                <a:solidFill>
                  <a:srgbClr val="0000cc"/>
                </a:solidFill>
                <a:latin typeface="VHVAIR+Vesna"/>
                <a:cs typeface="VHVAIR+Vesna"/>
              </a:rPr>
              <a:t>уровне"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52526" y="1966073"/>
            <a:ext cx="3772019" cy="27691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80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Отраслевые</a:t>
            </a:r>
            <a:r>
              <a:rPr dirty="0" sz="1700" spc="-17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7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коллегиальные</a:t>
            </a:r>
            <a:r>
              <a:rPr dirty="0" sz="1700" spc="-22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7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органы: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874512" y="1968105"/>
            <a:ext cx="1940753" cy="27691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80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Правовая</a:t>
            </a:r>
            <a:r>
              <a:rPr dirty="0" sz="17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7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основа</a:t>
            </a:r>
            <a:r>
              <a:rPr dirty="0" sz="17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7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: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073140" y="1249679"/>
            <a:ext cx="2921253" cy="56766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Эвенки</a:t>
            </a:r>
            <a:r>
              <a:rPr dirty="0" sz="1800" spc="12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BUSTU+Times New Roman Bold"/>
                <a:cs typeface="CBUSTU+Times New Roman Bold"/>
              </a:rPr>
              <a:t>-</a:t>
            </a:r>
            <a:r>
              <a:rPr dirty="0" sz="1800" b="1">
                <a:solidFill>
                  <a:srgbClr val="ffffff"/>
                </a:solidFill>
                <a:latin typeface="CBUSTU+Times New Roman Bold"/>
                <a:cs typeface="CBUSTU+Times New Roman Bold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BUSTU+Times New Roman Bold"/>
                <a:cs typeface="CBUSTU+Times New Roman Bold"/>
              </a:rPr>
              <a:t>235</a:t>
            </a:r>
            <a:r>
              <a:rPr dirty="0" sz="1800" spc="417" b="1">
                <a:solidFill>
                  <a:srgbClr val="ffffff"/>
                </a:solidFill>
                <a:latin typeface="CBUSTU+Times New Roman Bold"/>
                <a:cs typeface="CBUSTU+Times New Roman Bold"/>
              </a:rPr>
              <a:t> 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Русские</a:t>
            </a:r>
            <a:r>
              <a:rPr dirty="0" sz="1800" spc="14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BUSTU+Times New Roman Bold"/>
                <a:cs typeface="CBUSTU+Times New Roman Bold"/>
              </a:rPr>
              <a:t>-</a:t>
            </a:r>
            <a:r>
              <a:rPr dirty="0" sz="1800" b="1">
                <a:solidFill>
                  <a:srgbClr val="ffffff"/>
                </a:solidFill>
                <a:latin typeface="CBUSTU+Times New Roman Bold"/>
                <a:cs typeface="CBUSTU+Times New Roman Bold"/>
              </a:rPr>
              <a:t> </a:t>
            </a:r>
            <a:r>
              <a:rPr dirty="0" sz="1800" b="1">
                <a:solidFill>
                  <a:srgbClr val="ffffff"/>
                </a:solidFill>
                <a:latin typeface="CBUSTU+Times New Roman Bold"/>
                <a:cs typeface="CBUSTU+Times New Roman Bold"/>
              </a:rPr>
              <a:t>224</a:t>
            </a:r>
          </a:p>
          <a:p>
            <a:pPr marL="243077" marR="0">
              <a:lnSpc>
                <a:spcPts val="1995"/>
              </a:lnSpc>
              <a:spcBef>
                <a:spcPts val="100"/>
              </a:spcBef>
              <a:spcAft>
                <a:spcPts val="0"/>
              </a:spcAft>
            </a:pP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человек</a:t>
            </a:r>
            <a:r>
              <a:rPr dirty="0" sz="1800" spc="3984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spc="-12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человека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856485" y="947927"/>
            <a:ext cx="1047636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Отрасли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616196" y="947927"/>
            <a:ext cx="2275147" cy="84294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161288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ffffff"/>
                </a:solidFill>
                <a:latin typeface="CBUSTU+Times New Roman Bold"/>
                <a:cs typeface="CBUSTU+Times New Roman Bold"/>
              </a:rPr>
              <a:t>2023</a:t>
            </a:r>
            <a:r>
              <a:rPr dirty="0" sz="1800" b="1">
                <a:solidFill>
                  <a:srgbClr val="ffffff"/>
                </a:solidFill>
                <a:latin typeface="CBUSTU+Times New Roman Bold"/>
                <a:cs typeface="CBUSTU+Times New Roman Bold"/>
              </a:rPr>
              <a:t> 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г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о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д</a:t>
            </a:r>
          </a:p>
          <a:p>
            <a:pPr marL="0" marR="0">
              <a:lnSpc>
                <a:spcPts val="1993"/>
              </a:lnSpc>
              <a:spcBef>
                <a:spcPts val="2300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IKUREF+Times New Roman Bold"/>
                <a:cs typeface="IKUREF+Times New Roman Bold"/>
              </a:rPr>
              <a:t>Численность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665976" y="1499615"/>
            <a:ext cx="1357086" cy="56557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IKUREF+Times New Roman Bold"/>
                <a:cs typeface="IKUREF+Times New Roman Bold"/>
              </a:rPr>
              <a:t>в</a:t>
            </a:r>
            <a:r>
              <a:rPr dirty="0" sz="1800" b="1">
                <a:solidFill>
                  <a:srgbClr val="1f497d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spc="-31" b="1">
                <a:solidFill>
                  <a:srgbClr val="1f497d"/>
                </a:solidFill>
                <a:latin typeface="IKUREF+Times New Roman Bold"/>
                <a:cs typeface="IKUREF+Times New Roman Bold"/>
              </a:rPr>
              <a:t>том</a:t>
            </a:r>
            <a:r>
              <a:rPr dirty="0" sz="1800" spc="31" b="1">
                <a:solidFill>
                  <a:srgbClr val="1f497d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b="1">
                <a:solidFill>
                  <a:srgbClr val="1f497d"/>
                </a:solidFill>
                <a:latin typeface="IKUREF+Times New Roman Bold"/>
                <a:cs typeface="IKUREF+Times New Roman Bold"/>
              </a:rPr>
              <a:t>числе</a:t>
            </a:r>
          </a:p>
          <a:p>
            <a:pPr marL="242316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IKUREF+Times New Roman Bold"/>
                <a:cs typeface="IKUREF+Times New Roman Bold"/>
              </a:rPr>
              <a:t>эвенки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753356" y="1773935"/>
            <a:ext cx="1220879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IKUREF+Times New Roman Bold"/>
                <a:cs typeface="IKUREF+Times New Roman Bold"/>
              </a:rPr>
              <a:t>населения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57962" y="2115565"/>
            <a:ext cx="2162024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Всего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работающих: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5116322" y="2115565"/>
            <a:ext cx="495300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217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7153656" y="2115565"/>
            <a:ext cx="381000" cy="15770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93</a:t>
            </a:r>
          </a:p>
          <a:p>
            <a:pPr marL="0" marR="0">
              <a:lnSpc>
                <a:spcPts val="1993"/>
              </a:lnSpc>
              <a:spcBef>
                <a:spcPts val="3170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16</a:t>
            </a:r>
          </a:p>
          <a:p>
            <a:pPr marL="0" marR="0">
              <a:lnSpc>
                <a:spcPts val="1993"/>
              </a:lnSpc>
              <a:spcBef>
                <a:spcPts val="2916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17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457962" y="2463291"/>
            <a:ext cx="3789416" cy="8736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в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spc="-31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том</a:t>
            </a:r>
            <a:r>
              <a:rPr dirty="0" sz="1800" spc="31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числе:</a:t>
            </a:r>
          </a:p>
          <a:p>
            <a:pPr marL="0" marR="0">
              <a:lnSpc>
                <a:spcPts val="1993"/>
              </a:lnSpc>
              <a:spcBef>
                <a:spcPts val="432"/>
              </a:spcBef>
              <a:spcAft>
                <a:spcPts val="0"/>
              </a:spcAft>
            </a:pP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Сельское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хозяйство,</a:t>
            </a:r>
            <a:r>
              <a:rPr dirty="0" sz="1800" spc="19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spc="-3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охота</a:t>
            </a:r>
            <a:r>
              <a:rPr dirty="0" sz="1800" spc="33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и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лесное</a:t>
            </a:r>
          </a:p>
          <a:p>
            <a:pPr marL="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spc="-1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хозяйство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5173472" y="2771393"/>
            <a:ext cx="381000" cy="92117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16</a:t>
            </a:r>
          </a:p>
          <a:p>
            <a:pPr marL="0" marR="0">
              <a:lnSpc>
                <a:spcPts val="1993"/>
              </a:lnSpc>
              <a:spcBef>
                <a:spcPts val="2966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42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457962" y="3401313"/>
            <a:ext cx="3334740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Добыча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полезных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ископаемых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457962" y="4044441"/>
            <a:ext cx="3475558" cy="17923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Строительство</a:t>
            </a:r>
          </a:p>
          <a:p>
            <a:pPr marL="0" marR="0">
              <a:lnSpc>
                <a:spcPts val="1993"/>
              </a:lnSpc>
              <a:spcBef>
                <a:spcPts val="432"/>
              </a:spcBef>
              <a:spcAft>
                <a:spcPts val="0"/>
              </a:spcAft>
            </a:pPr>
            <a:r>
              <a:rPr dirty="0" sz="1800" spc="-11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Транспорт</a:t>
            </a:r>
            <a:r>
              <a:rPr dirty="0" sz="1800" spc="11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и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связь</a:t>
            </a:r>
          </a:p>
          <a:p>
            <a:pPr marL="0" marR="0">
              <a:lnSpc>
                <a:spcPts val="1993"/>
              </a:lnSpc>
              <a:spcBef>
                <a:spcPts val="432"/>
              </a:spcBef>
              <a:spcAft>
                <a:spcPts val="0"/>
              </a:spcAft>
            </a:pP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Образование</a:t>
            </a:r>
          </a:p>
          <a:p>
            <a:pPr marL="0" marR="0">
              <a:lnSpc>
                <a:spcPts val="1993"/>
              </a:lnSpc>
              <a:spcBef>
                <a:spcPts val="388"/>
              </a:spcBef>
              <a:spcAft>
                <a:spcPts val="0"/>
              </a:spcAft>
            </a:pP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Здравоохранение</a:t>
            </a:r>
          </a:p>
          <a:p>
            <a:pPr marL="0" marR="0">
              <a:lnSpc>
                <a:spcPts val="1993"/>
              </a:lnSpc>
              <a:spcBef>
                <a:spcPts val="482"/>
              </a:spcBef>
              <a:spcAft>
                <a:spcPts val="0"/>
              </a:spcAft>
            </a:pP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Предоставление</a:t>
            </a:r>
            <a:r>
              <a:rPr dirty="0" sz="1800" spc="17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коммунальных</a:t>
            </a:r>
          </a:p>
          <a:p>
            <a:pPr marL="0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spc="-13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услуг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5173472" y="4044441"/>
            <a:ext cx="381000" cy="151807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17</a:t>
            </a:r>
          </a:p>
          <a:p>
            <a:pPr marL="57150" marR="0">
              <a:lnSpc>
                <a:spcPts val="1993"/>
              </a:lnSpc>
              <a:spcBef>
                <a:spcPts val="432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8</a:t>
            </a:r>
          </a:p>
          <a:p>
            <a:pPr marL="0" marR="0">
              <a:lnSpc>
                <a:spcPts val="1993"/>
              </a:lnSpc>
              <a:spcBef>
                <a:spcPts val="432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36</a:t>
            </a:r>
          </a:p>
          <a:p>
            <a:pPr marL="0" marR="0">
              <a:lnSpc>
                <a:spcPts val="1993"/>
              </a:lnSpc>
              <a:spcBef>
                <a:spcPts val="388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13</a:t>
            </a:r>
          </a:p>
          <a:p>
            <a:pPr marL="0" marR="0">
              <a:lnSpc>
                <a:spcPts val="1993"/>
              </a:lnSpc>
              <a:spcBef>
                <a:spcPts val="482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10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7153656" y="4044441"/>
            <a:ext cx="381000" cy="120997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715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8</a:t>
            </a:r>
          </a:p>
          <a:p>
            <a:pPr marL="57150" marR="0">
              <a:lnSpc>
                <a:spcPts val="1993"/>
              </a:lnSpc>
              <a:spcBef>
                <a:spcPts val="432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2</a:t>
            </a:r>
          </a:p>
          <a:p>
            <a:pPr marL="0" marR="0">
              <a:lnSpc>
                <a:spcPts val="1993"/>
              </a:lnSpc>
              <a:spcBef>
                <a:spcPts val="432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13</a:t>
            </a:r>
          </a:p>
          <a:p>
            <a:pPr marL="57150" marR="0">
              <a:lnSpc>
                <a:spcPts val="1993"/>
              </a:lnSpc>
              <a:spcBef>
                <a:spcPts val="388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5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7210806" y="5271261"/>
            <a:ext cx="266700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4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457962" y="5900673"/>
            <a:ext cx="888094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Другие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5173472" y="5900673"/>
            <a:ext cx="381000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75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7153656" y="5900673"/>
            <a:ext cx="381000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28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457962" y="6253987"/>
            <a:ext cx="3568827" cy="5656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spc="-28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Уровень</a:t>
            </a:r>
            <a:r>
              <a:rPr dirty="0" sz="1800" spc="41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занятости</a:t>
            </a:r>
            <a:r>
              <a:rPr dirty="0" sz="1800" spc="12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эвенкийского</a:t>
            </a:r>
          </a:p>
          <a:p>
            <a:pPr marL="0" marR="0">
              <a:lnSpc>
                <a:spcPts val="1995"/>
              </a:lnSpc>
              <a:spcBef>
                <a:spcPts val="164"/>
              </a:spcBef>
              <a:spcAft>
                <a:spcPts val="0"/>
              </a:spcAft>
            </a:pPr>
            <a:r>
              <a:rPr dirty="0" sz="1800" b="1">
                <a:solidFill>
                  <a:srgbClr val="ffffff"/>
                </a:solidFill>
                <a:latin typeface="IKUREF+Times New Roman Bold"/>
                <a:cs typeface="IKUREF+Times New Roman Bold"/>
              </a:rPr>
              <a:t>населения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6001512" y="6253987"/>
            <a:ext cx="666750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38</a:t>
            </a: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 </a:t>
            </a:r>
            <a:r>
              <a:rPr dirty="0" sz="1800" b="1">
                <a:solidFill>
                  <a:srgbClr val="1f497d"/>
                </a:solidFill>
                <a:latin typeface="CBUSTU+Times New Roman Bold"/>
                <a:cs typeface="CBUSTU+Times New Roman Bold"/>
              </a:rPr>
              <a:t>%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3599180" y="1403095"/>
            <a:ext cx="5098811" cy="8398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19634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обучающихся</a:t>
            </a:r>
            <a:r>
              <a:rPr dirty="0" sz="1800" spc="3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5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МАОУ</a:t>
            </a:r>
            <a:r>
              <a:rPr dirty="0" sz="1800" spc="5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Бомнакская</a:t>
            </a:r>
            <a:r>
              <a:rPr dirty="0" sz="1800" spc="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СОШ</a:t>
            </a:r>
          </a:p>
          <a:p>
            <a:pPr marL="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Зейского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района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диктанте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на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эвенкийском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языке</a:t>
            </a:r>
          </a:p>
          <a:p>
            <a:pPr marL="254508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рамках</a:t>
            </a:r>
            <a:r>
              <a:rPr dirty="0" sz="1800" spc="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38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Года</a:t>
            </a:r>
            <a:r>
              <a:rPr dirty="0" sz="1800" spc="4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языков</a:t>
            </a:r>
            <a:r>
              <a:rPr dirty="0" sz="1800" spc="2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коренных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народов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мира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736594" y="2563621"/>
            <a:ext cx="4859647" cy="13887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обучающихся</a:t>
            </a:r>
            <a:r>
              <a:rPr dirty="0" sz="1800" spc="3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5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МАОУ</a:t>
            </a:r>
            <a:r>
              <a:rPr dirty="0" sz="1800" spc="5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2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Бомнакская</a:t>
            </a:r>
            <a:r>
              <a:rPr dirty="0" sz="1800" spc="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СОШ</a:t>
            </a:r>
          </a:p>
          <a:p>
            <a:pPr marL="70103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spc="-1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Зейского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района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spc="457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Международной</a:t>
            </a:r>
            <a:r>
              <a:rPr dirty="0" sz="1800" spc="1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олимпиаде</a:t>
            </a:r>
          </a:p>
          <a:p>
            <a:pPr marL="361950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по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8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орочонскому</a:t>
            </a:r>
            <a:r>
              <a:rPr dirty="0" sz="1800" spc="19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эвенкийскому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языкам</a:t>
            </a:r>
            <a:r>
              <a:rPr dirty="0" sz="1800" spc="2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</a:t>
            </a:r>
          </a:p>
          <a:p>
            <a:pPr marL="241553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spc="-2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культуре</a:t>
            </a:r>
            <a:r>
              <a:rPr dirty="0" sz="1800" spc="3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2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эвенков</a:t>
            </a:r>
            <a:r>
              <a:rPr dirty="0" sz="1800" spc="12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России</a:t>
            </a:r>
            <a:r>
              <a:rPr dirty="0" sz="1800" spc="1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орочонов</a:t>
            </a:r>
            <a:r>
              <a:rPr dirty="0" sz="1800" spc="1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Китая</a:t>
            </a:r>
          </a:p>
          <a:p>
            <a:pPr marL="1966721" marR="0">
              <a:lnSpc>
                <a:spcPts val="1993"/>
              </a:lnSpc>
              <a:spcBef>
                <a:spcPts val="118"/>
              </a:spcBef>
              <a:spcAft>
                <a:spcPts val="0"/>
              </a:spcAft>
            </a:pPr>
            <a:r>
              <a:rPr dirty="0" sz="1800" spc="-1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«Турэн»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138421" y="4222496"/>
            <a:ext cx="4228032" cy="8398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42138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педагогов</a:t>
            </a:r>
            <a:r>
              <a:rPr dirty="0" sz="1800" spc="17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обучающихся</a:t>
            </a:r>
          </a:p>
          <a:p>
            <a:pPr marL="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spc="-5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МАОУ</a:t>
            </a:r>
            <a:r>
              <a:rPr dirty="0" sz="1800" spc="5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Бомнакская</a:t>
            </a:r>
            <a:r>
              <a:rPr dirty="0" sz="1800" spc="2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СОШ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Зейского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района</a:t>
            </a:r>
          </a:p>
          <a:p>
            <a:pPr marL="137922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областном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7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конкурсе</a:t>
            </a:r>
            <a:r>
              <a:rPr dirty="0" sz="1800" spc="1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«Север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помнит»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331970" y="5333745"/>
            <a:ext cx="3794938" cy="8401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межрегиональной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онлайн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</a:p>
          <a:p>
            <a:pPr marL="51815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викторине,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посвящённой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105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летию</a:t>
            </a:r>
          </a:p>
          <a:p>
            <a:pPr marL="665988" marR="0">
              <a:lnSpc>
                <a:spcPts val="1993"/>
              </a:lnSpc>
              <a:spcBef>
                <a:spcPts val="118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эвенкийского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2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сказителя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796790" y="6156959"/>
            <a:ext cx="2864230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Трофимова</a:t>
            </a:r>
            <a:r>
              <a:rPr dirty="0" sz="1800" spc="2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3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Н.Г.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Ньукучана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060952" y="1259839"/>
            <a:ext cx="4630181" cy="11142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99644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педагогов</a:t>
            </a:r>
            <a:r>
              <a:rPr dirty="0" sz="1800" spc="17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обучающихся</a:t>
            </a:r>
            <a:r>
              <a:rPr dirty="0" sz="1800" spc="2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5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МАОУ</a:t>
            </a:r>
          </a:p>
          <a:p>
            <a:pPr marL="543306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spc="-2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Бомнакская</a:t>
            </a:r>
            <a:r>
              <a:rPr dirty="0" sz="1800" spc="12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СОШ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Зейского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района</a:t>
            </a:r>
          </a:p>
          <a:p>
            <a:pPr marL="0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spc="45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Межрегиональном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молодёжном</a:t>
            </a:r>
            <a:r>
              <a:rPr dirty="0" sz="1800" spc="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фестивале</a:t>
            </a:r>
          </a:p>
          <a:p>
            <a:pPr marL="579119" marR="0">
              <a:lnSpc>
                <a:spcPts val="1995"/>
              </a:lnSpc>
              <a:spcBef>
                <a:spcPts val="164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эвенкийского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фольклора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2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«АYANA»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059936" y="2543047"/>
            <a:ext cx="4859571" cy="8398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обучающихся</a:t>
            </a:r>
            <a:r>
              <a:rPr dirty="0" sz="1800" spc="28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5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МАОУ</a:t>
            </a:r>
            <a:r>
              <a:rPr dirty="0" sz="1800" spc="5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Бомнакская</a:t>
            </a:r>
            <a:r>
              <a:rPr dirty="0" sz="1800" spc="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СОШ</a:t>
            </a:r>
          </a:p>
          <a:p>
            <a:pPr marL="220979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Зейского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района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во</a:t>
            </a:r>
            <a:r>
              <a:rPr dirty="0" sz="1800" spc="37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Всероссийском</a:t>
            </a:r>
            <a:r>
              <a:rPr dirty="0" sz="1800" spc="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7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конкурсе</a:t>
            </a:r>
          </a:p>
          <a:p>
            <a:pPr marL="188214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spc="-1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сочинений</a:t>
            </a:r>
            <a:r>
              <a:rPr dirty="0" sz="1800" spc="1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своей</a:t>
            </a:r>
            <a:r>
              <a:rPr dirty="0" sz="1800" spc="1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культуре</a:t>
            </a:r>
            <a:r>
              <a:rPr dirty="0" sz="1800" spc="3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на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8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родном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языке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979418" y="3598925"/>
            <a:ext cx="5020663" cy="8398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80772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обучающихся</a:t>
            </a:r>
            <a:r>
              <a:rPr dirty="0" sz="1800" spc="28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5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МАОУ</a:t>
            </a:r>
            <a:r>
              <a:rPr dirty="0" sz="1800" spc="5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2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Бомнакская</a:t>
            </a:r>
            <a:r>
              <a:rPr dirty="0" sz="1800" spc="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СОШ</a:t>
            </a:r>
          </a:p>
          <a:p>
            <a:pPr marL="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spc="-1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Зейского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района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spc="46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областном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7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конкурсе</a:t>
            </a:r>
            <a:r>
              <a:rPr dirty="0" sz="1800" spc="1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2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сочинений</a:t>
            </a:r>
          </a:p>
          <a:p>
            <a:pPr marL="1387602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на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эвенкийском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языке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710176" y="4421885"/>
            <a:ext cx="3559149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«Бессмертие</a:t>
            </a:r>
            <a:r>
              <a:rPr dirty="0" sz="1800" spc="16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народа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его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языке»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818888" y="4950205"/>
            <a:ext cx="3373186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педагогов</a:t>
            </a:r>
            <a:r>
              <a:rPr dirty="0" sz="1800" spc="17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обучающихся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178046" y="5224525"/>
            <a:ext cx="4654185" cy="83995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35635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spc="-5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МАОУ</a:t>
            </a:r>
            <a:r>
              <a:rPr dirty="0" sz="1800" spc="5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Бомнакская</a:t>
            </a:r>
            <a:r>
              <a:rPr dirty="0" sz="1800" spc="2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СОШ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Зейского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района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</a:t>
            </a:r>
          </a:p>
          <a:p>
            <a:pPr marL="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межрегиональном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7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конкурсе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чтецов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на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родных</a:t>
            </a:r>
          </a:p>
          <a:p>
            <a:pPr marL="12953" marR="0">
              <a:lnSpc>
                <a:spcPts val="1995"/>
              </a:lnSpc>
              <a:spcBef>
                <a:spcPts val="114"/>
              </a:spcBef>
              <a:spcAft>
                <a:spcPts val="0"/>
              </a:spcAft>
            </a:pPr>
            <a:r>
              <a:rPr dirty="0" sz="1800" spc="-1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языках</a:t>
            </a:r>
            <a:r>
              <a:rPr dirty="0" sz="1800" spc="19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КМНС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9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«Танкал</a:t>
            </a:r>
            <a:r>
              <a:rPr dirty="0" sz="1800" spc="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балдыдяк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турэндиви!»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3963670" y="1238249"/>
            <a:ext cx="4800066" cy="111421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Ежегодное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танцевального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коллектива</a:t>
            </a:r>
          </a:p>
          <a:p>
            <a:pPr marL="261365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«Юктэкэн»</a:t>
            </a:r>
            <a:r>
              <a:rPr dirty="0" sz="1800" spc="-1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Международном</a:t>
            </a:r>
            <a:r>
              <a:rPr dirty="0" sz="1800" spc="1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фестивале</a:t>
            </a:r>
          </a:p>
          <a:p>
            <a:pPr marL="205739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spc="-1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«Российско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китайская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ярмарка</a:t>
            </a:r>
            <a:r>
              <a:rPr dirty="0" sz="1800" spc="27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культуры</a:t>
            </a:r>
            <a:r>
              <a:rPr dirty="0" sz="1800" spc="29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</a:t>
            </a:r>
          </a:p>
          <a:p>
            <a:pPr marL="632714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искусства»</a:t>
            </a:r>
            <a:r>
              <a:rPr dirty="0" sz="1800" spc="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«Амур</a:t>
            </a:r>
            <a:r>
              <a:rPr dirty="0" sz="1800" spc="1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 </a:t>
            </a:r>
            <a:r>
              <a:rPr dirty="0" sz="1800" spc="-17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река</a:t>
            </a:r>
            <a:r>
              <a:rPr dirty="0" sz="1800" spc="2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6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дружбы»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000500" y="2420873"/>
            <a:ext cx="4773346" cy="111421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6344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представителей</a:t>
            </a:r>
            <a:r>
              <a:rPr dirty="0" sz="1800" spc="16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с.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Бомнак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</a:t>
            </a:r>
          </a:p>
          <a:p>
            <a:pPr marL="198882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межрегиональном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2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молодёжном</a:t>
            </a:r>
            <a:r>
              <a:rPr dirty="0" sz="1800" spc="12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фестивале</a:t>
            </a:r>
          </a:p>
          <a:p>
            <a:pPr marL="0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spc="-2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«УЛЭН</a:t>
            </a:r>
            <a:r>
              <a:rPr dirty="0" sz="1800" spc="2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ГО»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с.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2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Сикачи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Алян,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Хабаровский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край,</a:t>
            </a:r>
          </a:p>
          <a:p>
            <a:pPr marL="1702562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spc="-2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г.</a:t>
            </a:r>
            <a:r>
              <a:rPr dirty="0" sz="1800" spc="2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Хабаровск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004564" y="3599179"/>
            <a:ext cx="4862779" cy="8401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27838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представителей</a:t>
            </a:r>
            <a:r>
              <a:rPr dirty="0" sz="1800" spc="16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с.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Бомнак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XⅤIII</a:t>
            </a:r>
          </a:p>
          <a:p>
            <a:pPr marL="0" marR="0">
              <a:lnSpc>
                <a:spcPts val="1993"/>
              </a:lnSpc>
              <a:spcBef>
                <a:spcPts val="168"/>
              </a:spcBef>
              <a:spcAft>
                <a:spcPts val="0"/>
              </a:spcAft>
            </a:pPr>
            <a:r>
              <a:rPr dirty="0" sz="1800" spc="-1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Международном</a:t>
            </a:r>
            <a:r>
              <a:rPr dirty="0" sz="1800" spc="1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фестивале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этнической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музыки</a:t>
            </a:r>
          </a:p>
          <a:p>
            <a:pPr marL="1639824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«Мир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Сибири»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948430" y="4530343"/>
            <a:ext cx="4904104" cy="8398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31876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представителей</a:t>
            </a:r>
            <a:r>
              <a:rPr dirty="0" sz="1800" spc="16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с.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Бомнак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</a:t>
            </a:r>
          </a:p>
          <a:p>
            <a:pPr marL="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национальном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празднике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Эвенкийский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Бакалдын,</a:t>
            </a:r>
          </a:p>
          <a:p>
            <a:pPr marL="667512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с.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Усть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Нюкжа</a:t>
            </a:r>
            <a:r>
              <a:rPr dirty="0" sz="1800" spc="1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Тындинский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район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491736" y="5452617"/>
            <a:ext cx="3840905" cy="8398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представителей</a:t>
            </a:r>
            <a:r>
              <a:rPr dirty="0" sz="1800" spc="16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с.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Бомнак</a:t>
            </a:r>
            <a:r>
              <a:rPr dirty="0" sz="1800" spc="1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</a:t>
            </a:r>
          </a:p>
          <a:p>
            <a:pPr marL="2286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spc="-1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Международном</a:t>
            </a:r>
            <a:r>
              <a:rPr dirty="0" sz="1800" spc="1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7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конкурсе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открыток</a:t>
            </a:r>
          </a:p>
          <a:p>
            <a:pPr marL="725423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«Весенний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Турэн</a:t>
            </a:r>
            <a:r>
              <a:rPr dirty="0" sz="1800" spc="16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2022»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24332" y="1296161"/>
            <a:ext cx="4994214" cy="8398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представителей</a:t>
            </a:r>
            <a:r>
              <a:rPr dirty="0" sz="1800" spc="16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с.</a:t>
            </a:r>
            <a:r>
              <a:rPr dirty="0" sz="1800" spc="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Бомнак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выставке</a:t>
            </a:r>
          </a:p>
          <a:p>
            <a:pPr marL="500634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I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открытого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регионального</a:t>
            </a:r>
            <a:r>
              <a:rPr dirty="0" sz="1800" spc="-1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фестиваля</a:t>
            </a:r>
          </a:p>
          <a:p>
            <a:pPr marL="710184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национальных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игр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Севера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«Аялгур»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02488" y="2240787"/>
            <a:ext cx="5004578" cy="13885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представителей</a:t>
            </a:r>
            <a:r>
              <a:rPr dirty="0" sz="1800" spc="16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с.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Бомнак</a:t>
            </a:r>
            <a:r>
              <a:rPr dirty="0" sz="1800" spc="1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IX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Съезде</a:t>
            </a:r>
          </a:p>
          <a:p>
            <a:pPr marL="229362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Общероссийской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общественной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организации</a:t>
            </a:r>
          </a:p>
          <a:p>
            <a:pPr marL="130302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«Ассоциация</a:t>
            </a:r>
            <a:r>
              <a:rPr dirty="0" sz="1800" spc="2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коренных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малочисленных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народов</a:t>
            </a:r>
          </a:p>
          <a:p>
            <a:pPr marL="73914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Севера,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Сибири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Дальнего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Востока</a:t>
            </a:r>
            <a:r>
              <a:rPr dirty="0" sz="1800" spc="12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Российской</a:t>
            </a:r>
          </a:p>
          <a:p>
            <a:pPr marL="1248918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Федерации</a:t>
            </a:r>
            <a:r>
              <a:rPr dirty="0" sz="1800" spc="12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г.</a:t>
            </a:r>
            <a:r>
              <a:rPr dirty="0" sz="1800" spc="18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Салехард»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95502" y="3730497"/>
            <a:ext cx="3842586" cy="8398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представителей</a:t>
            </a:r>
            <a:r>
              <a:rPr dirty="0" sz="1800" spc="16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с.</a:t>
            </a:r>
            <a:r>
              <a:rPr dirty="0" sz="1800" spc="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Бомнак</a:t>
            </a:r>
          </a:p>
          <a:p>
            <a:pPr marL="539496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VII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 </a:t>
            </a:r>
            <a:r>
              <a:rPr dirty="0" sz="1800" spc="-18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Всемирном</a:t>
            </a:r>
            <a:r>
              <a:rPr dirty="0" sz="1800" spc="17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Конгрессе</a:t>
            </a:r>
          </a:p>
          <a:p>
            <a:pPr marL="986790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Оленеводов</a:t>
            </a:r>
            <a:r>
              <a:rPr dirty="0" sz="1800" spc="1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Мира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93674" y="4653561"/>
            <a:ext cx="4465948" cy="11146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57556" marR="0">
              <a:lnSpc>
                <a:spcPts val="1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представителей</a:t>
            </a:r>
            <a:r>
              <a:rPr dirty="0" sz="1800" spc="16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с.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Бомнак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во</a:t>
            </a:r>
          </a:p>
          <a:p>
            <a:pPr marL="0" marR="0">
              <a:lnSpc>
                <a:spcPts val="1993"/>
              </a:lnSpc>
              <a:spcBef>
                <a:spcPts val="168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II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Форуме</a:t>
            </a:r>
            <a:r>
              <a:rPr dirty="0" sz="1800" spc="28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коренных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малочисленных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народов</a:t>
            </a:r>
          </a:p>
          <a:p>
            <a:pPr marL="198882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Севера,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Сибири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Дальнего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Востока</a:t>
            </a:r>
            <a:r>
              <a:rPr dirty="0" sz="1800" spc="12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5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РФ</a:t>
            </a:r>
          </a:p>
          <a:p>
            <a:pPr marL="1600962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spc="-2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г.</a:t>
            </a:r>
            <a:r>
              <a:rPr dirty="0" sz="1800" spc="2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Салехард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55039" y="5930899"/>
            <a:ext cx="4008624" cy="8398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83058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представителей</a:t>
            </a:r>
            <a:r>
              <a:rPr dirty="0" sz="1800" spc="16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с.</a:t>
            </a:r>
            <a:r>
              <a:rPr dirty="0" sz="1800" spc="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Бомнак</a:t>
            </a:r>
          </a:p>
          <a:p>
            <a:pPr marL="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Тунгусском</a:t>
            </a:r>
            <a:r>
              <a:rPr dirty="0" sz="1800" spc="1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конгрессе</a:t>
            </a:r>
            <a:r>
              <a:rPr dirty="0" sz="1800" spc="1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Большой</a:t>
            </a:r>
            <a:r>
              <a:rPr dirty="0" sz="1800" spc="26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Суглан</a:t>
            </a:r>
          </a:p>
          <a:p>
            <a:pPr marL="1197864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spc="-1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эвенков</a:t>
            </a:r>
            <a:r>
              <a:rPr dirty="0" sz="1800" spc="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России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36016" y="1179829"/>
            <a:ext cx="5288432" cy="13887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04978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Организация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фольклорных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часов,</a:t>
            </a:r>
            <a:r>
              <a:rPr dirty="0" sz="1800" spc="2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тематических</a:t>
            </a:r>
          </a:p>
          <a:p>
            <a:pPr marL="347472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вечеров,</a:t>
            </a:r>
            <a:r>
              <a:rPr dirty="0" sz="1800" spc="2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выставок,</a:t>
            </a:r>
            <a:r>
              <a:rPr dirty="0" sz="1800" spc="1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мастер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классов,</a:t>
            </a:r>
            <a:r>
              <a:rPr dirty="0" sz="1800" spc="1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изучение</a:t>
            </a:r>
          </a:p>
          <a:p>
            <a:pPr marL="0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национальных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традиций,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обрядов,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изучение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истории</a:t>
            </a:r>
          </a:p>
          <a:p>
            <a:pPr marL="204216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участием</a:t>
            </a:r>
            <a:r>
              <a:rPr dirty="0" sz="1800" spc="2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обучающихся</a:t>
            </a:r>
            <a:r>
              <a:rPr dirty="0" sz="1800" spc="28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общеобразовательных</a:t>
            </a:r>
          </a:p>
          <a:p>
            <a:pPr marL="464819" marR="0">
              <a:lnSpc>
                <a:spcPts val="1993"/>
              </a:lnSpc>
              <a:spcBef>
                <a:spcPts val="118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учреждений,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детских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садов,</a:t>
            </a:r>
            <a:r>
              <a:rPr dirty="0" sz="1800" spc="2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жителей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села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20674" y="1181099"/>
            <a:ext cx="4425492" cy="111421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603503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Организация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проведение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дней</a:t>
            </a:r>
          </a:p>
          <a:p>
            <a:pPr marL="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национальной</a:t>
            </a:r>
            <a:r>
              <a:rPr dirty="0" sz="1800" spc="-1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кухни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участием</a:t>
            </a:r>
            <a:r>
              <a:rPr dirty="0" sz="1800" spc="2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педагогов</a:t>
            </a:r>
            <a:r>
              <a:rPr dirty="0" sz="1800" spc="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</a:t>
            </a:r>
          </a:p>
          <a:p>
            <a:pPr marL="355092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обучающихся</a:t>
            </a:r>
            <a:r>
              <a:rPr dirty="0" sz="1800" spc="3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общеобразовательных</a:t>
            </a:r>
          </a:p>
          <a:p>
            <a:pPr marL="752093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учреждений,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детских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садов,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53439" y="2278379"/>
            <a:ext cx="4359326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общественных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организаций,</a:t>
            </a:r>
            <a:r>
              <a:rPr dirty="0" sz="1800" spc="-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жителей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села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220716" y="2114295"/>
            <a:ext cx="3679697" cy="8398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Музейная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9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комната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экспонатами</a:t>
            </a: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</a:t>
            </a:r>
          </a:p>
          <a:p>
            <a:pPr marL="454152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предметами</a:t>
            </a:r>
            <a:r>
              <a:rPr dirty="0" sz="1800" spc="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быта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эвенков</a:t>
            </a:r>
          </a:p>
          <a:p>
            <a:pPr marL="974598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историей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7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села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58292" y="1049273"/>
            <a:ext cx="7941259" cy="111421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628142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Проведение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районного</a:t>
            </a:r>
            <a:r>
              <a:rPr dirty="0" sz="1800" spc="-1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фестиваля</a:t>
            </a:r>
            <a:r>
              <a:rPr dirty="0" sz="1800" spc="1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«Поющий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Север»,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посвящённого</a:t>
            </a:r>
          </a:p>
          <a:p>
            <a:pPr marL="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Дню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Оленевода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9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охотника</a:t>
            </a:r>
            <a:r>
              <a:rPr dirty="0" sz="1800" spc="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участием</a:t>
            </a:r>
            <a:r>
              <a:rPr dirty="0" sz="1800" spc="2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жителей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района,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2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села,</a:t>
            </a:r>
            <a:r>
              <a:rPr dirty="0" sz="1800" spc="16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представителей</a:t>
            </a:r>
          </a:p>
          <a:p>
            <a:pPr marL="166116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органов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исполнительной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власти,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общественных</a:t>
            </a:r>
            <a:r>
              <a:rPr dirty="0" sz="1800" spc="45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религиозных</a:t>
            </a:r>
            <a:r>
              <a:rPr dirty="0" sz="1800" spc="1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организаций</a:t>
            </a:r>
          </a:p>
          <a:p>
            <a:pPr marL="2757932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(Православной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Церкви)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106422" y="1259585"/>
            <a:ext cx="5278298" cy="56557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Проведение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районного</a:t>
            </a:r>
            <a:r>
              <a:rPr dirty="0" sz="1800" spc="-1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фестиваля</a:t>
            </a:r>
            <a:r>
              <a:rPr dirty="0" sz="1800" spc="1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«Поющий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Север»,</a:t>
            </a:r>
          </a:p>
          <a:p>
            <a:pPr marL="529589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посвящённого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Дню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Оленевода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9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охотника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016251" y="1162839"/>
            <a:ext cx="5278729" cy="5660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Проведение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районного</a:t>
            </a:r>
            <a:r>
              <a:rPr dirty="0" sz="1800" spc="-17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фестиваля</a:t>
            </a:r>
            <a:r>
              <a:rPr dirty="0" sz="1800" spc="1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«Поющий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Север»,</a:t>
            </a:r>
          </a:p>
          <a:p>
            <a:pPr marL="529590" marR="0">
              <a:lnSpc>
                <a:spcPts val="1993"/>
              </a:lnSpc>
              <a:spcBef>
                <a:spcPts val="168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посвящённого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Дню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Оленевода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9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охотника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070100" y="1129283"/>
            <a:ext cx="5154625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Проведение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национальных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спортивных</a:t>
            </a:r>
            <a:r>
              <a:rPr dirty="0" sz="1800" spc="1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состязаний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565396" y="1888743"/>
            <a:ext cx="4347922" cy="13885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74903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мастерицы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декоративно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</a:p>
          <a:p>
            <a:pPr marL="394969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прикладного</a:t>
            </a:r>
            <a:r>
              <a:rPr dirty="0" sz="1800" spc="-1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искусства</a:t>
            </a:r>
            <a:r>
              <a:rPr dirty="0" sz="1800" spc="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с.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Бомнак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</a:p>
          <a:p>
            <a:pPr marL="239267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spc="1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Елены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Исаковой</a:t>
            </a:r>
            <a:r>
              <a:rPr dirty="0" sz="1800" spc="2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spc="17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ХI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Международном</a:t>
            </a:r>
          </a:p>
          <a:p>
            <a:pPr marL="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фестивале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«Российско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китайская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ярмарка</a:t>
            </a:r>
          </a:p>
          <a:p>
            <a:pPr marL="150875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spc="-2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культуры</a:t>
            </a:r>
            <a:r>
              <a:rPr dirty="0" sz="1800" spc="29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искусства»</a:t>
            </a:r>
            <a:r>
              <a:rPr dirty="0" sz="1800" spc="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г.</a:t>
            </a:r>
            <a:r>
              <a:rPr dirty="0" sz="1800" spc="2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Благовещенск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3846576" y="1547875"/>
            <a:ext cx="5415710" cy="19374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77189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мастериц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декоративно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прикладного</a:t>
            </a:r>
          </a:p>
          <a:p>
            <a:pPr marL="429767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искусства</a:t>
            </a:r>
            <a:r>
              <a:rPr dirty="0" sz="1800" spc="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с.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Бомнак: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1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Елены</a:t>
            </a:r>
            <a:r>
              <a:rPr dirty="0" sz="1800" spc="-12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8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Исаковой,</a:t>
            </a:r>
            <a:r>
              <a:rPr dirty="0" sz="1800" spc="28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Ольги</a:t>
            </a:r>
          </a:p>
          <a:p>
            <a:pPr marL="199644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Абрамовой,</a:t>
            </a:r>
            <a:r>
              <a:rPr dirty="0" sz="1800" spc="17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Жанары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Загорской,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1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Елены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9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Колесовой,</a:t>
            </a:r>
          </a:p>
          <a:p>
            <a:pPr marL="0" marR="0">
              <a:lnSpc>
                <a:spcPts val="1993"/>
              </a:lnSpc>
              <a:spcBef>
                <a:spcPts val="168"/>
              </a:spcBef>
              <a:spcAft>
                <a:spcPts val="0"/>
              </a:spcAft>
            </a:pPr>
            <a:r>
              <a:rPr dirty="0" sz="1800" spc="1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Елены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Сафроновой,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Татьяны</a:t>
            </a:r>
            <a:r>
              <a:rPr dirty="0" sz="1800" spc="2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Фёдоровой</a:t>
            </a:r>
            <a:r>
              <a:rPr dirty="0" sz="1800" spc="1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областной</a:t>
            </a:r>
          </a:p>
          <a:p>
            <a:pPr marL="374903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выставке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spc="-2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ярмарке</a:t>
            </a:r>
            <a:r>
              <a:rPr dirty="0" sz="1800" spc="5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8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рукоделия</a:t>
            </a:r>
            <a:r>
              <a:rPr dirty="0" sz="1800" spc="27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«Марьин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ларец»,</a:t>
            </a:r>
          </a:p>
          <a:p>
            <a:pPr marL="566927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spc="-1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Всероссийском</a:t>
            </a:r>
            <a:r>
              <a:rPr dirty="0" sz="1800" spc="2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7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конкурсе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«Дальний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Восток</a:t>
            </a:r>
          </a:p>
          <a:p>
            <a:pPr marL="1126997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Мастеровой»,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г.</a:t>
            </a:r>
            <a:r>
              <a:rPr dirty="0" sz="1800" spc="2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Благовещенск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343146" y="4208525"/>
            <a:ext cx="4539087" cy="193717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71169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мастерицы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декоративно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</a:p>
          <a:p>
            <a:pPr marL="490982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прикладного</a:t>
            </a:r>
            <a:r>
              <a:rPr dirty="0" sz="1800" spc="-1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искусства</a:t>
            </a:r>
            <a:r>
              <a:rPr dirty="0" sz="1800" spc="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с.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Бомнак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</a:p>
          <a:p>
            <a:pPr marL="0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spc="1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Елены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8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Исаковой,</a:t>
            </a:r>
            <a:r>
              <a:rPr dirty="0" sz="1800" spc="18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Ольги</a:t>
            </a:r>
            <a:r>
              <a:rPr dirty="0" sz="1800" spc="45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Абрамовой,</a:t>
            </a:r>
            <a:r>
              <a:rPr dirty="0" sz="1800" spc="17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Жанары</a:t>
            </a:r>
          </a:p>
          <a:p>
            <a:pPr marL="453644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Загорской,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1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Елены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9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Колесовой,</a:t>
            </a:r>
            <a:r>
              <a:rPr dirty="0" sz="1800" spc="3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1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Елены</a:t>
            </a:r>
          </a:p>
          <a:p>
            <a:pPr marL="245363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Сафроновой,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Татьяны</a:t>
            </a:r>
            <a:r>
              <a:rPr dirty="0" sz="1800" spc="1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Фёдоровой</a:t>
            </a:r>
            <a:r>
              <a:rPr dirty="0" sz="1800" spc="2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XIV</a:t>
            </a:r>
          </a:p>
          <a:p>
            <a:pPr marL="455167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spc="-1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Международной</a:t>
            </a:r>
            <a:r>
              <a:rPr dirty="0" sz="1800" spc="1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выставке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spc="-2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ярмарке</a:t>
            </a:r>
          </a:p>
          <a:p>
            <a:pPr marL="1153159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«Сокровища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Севера»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047232" y="6128765"/>
            <a:ext cx="1131645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spc="-2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г.</a:t>
            </a:r>
            <a:r>
              <a:rPr dirty="0" sz="1800" spc="2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Москва.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930906" y="1263395"/>
            <a:ext cx="3793768" cy="16628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98298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Участие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мастерицы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декоративно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</a:p>
          <a:p>
            <a:pPr marL="11811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прикладного</a:t>
            </a:r>
            <a:r>
              <a:rPr dirty="0" sz="1800" spc="-1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искусства</a:t>
            </a:r>
            <a:r>
              <a:rPr dirty="0" sz="1800" spc="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с.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Бомнак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</a:p>
          <a:p>
            <a:pPr marL="20573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spc="1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Елены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Исаковой</a:t>
            </a:r>
            <a:r>
              <a:rPr dirty="0" sz="1800" spc="2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spc="1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межрегиональный</a:t>
            </a:r>
          </a:p>
          <a:p>
            <a:pPr marL="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молодёжный</a:t>
            </a:r>
            <a:r>
              <a:rPr dirty="0" sz="1800" spc="16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фестиваль</a:t>
            </a:r>
            <a:r>
              <a:rPr dirty="0" sz="1800" spc="19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«УЛЭН</a:t>
            </a:r>
            <a:r>
              <a:rPr dirty="0" sz="1800" spc="2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ГО»</a:t>
            </a:r>
          </a:p>
          <a:p>
            <a:pPr marL="132588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с.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2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Сикачи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Алян,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Хабаровский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край,</a:t>
            </a:r>
          </a:p>
          <a:p>
            <a:pPr marL="1213358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spc="-2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г.</a:t>
            </a:r>
            <a:r>
              <a:rPr dirty="0" sz="1800" spc="2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Хабаровск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43128" y="1263649"/>
            <a:ext cx="7775269" cy="8398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Проведение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творческих</a:t>
            </a:r>
            <a:r>
              <a:rPr dirty="0" sz="1800" spc="19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мастер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классов,</a:t>
            </a:r>
            <a:r>
              <a:rPr dirty="0" sz="1800" spc="1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выставок</a:t>
            </a:r>
            <a:r>
              <a:rPr dirty="0" sz="1800" spc="1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декоративно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прикладного</a:t>
            </a:r>
          </a:p>
          <a:p>
            <a:pPr marL="596646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искусства,</a:t>
            </a:r>
            <a:r>
              <a:rPr dirty="0" sz="1800" spc="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работа</a:t>
            </a:r>
            <a:r>
              <a:rPr dirty="0" sz="1800" spc="-1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кружков</a:t>
            </a:r>
            <a:r>
              <a:rPr dirty="0" sz="1800" spc="2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декоративно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прикладного</a:t>
            </a:r>
            <a:r>
              <a:rPr dirty="0" sz="1800" spc="-12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искусства</a:t>
            </a:r>
          </a:p>
          <a:p>
            <a:pPr marL="814578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«Диктыкан»,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«Чудеса</a:t>
            </a:r>
            <a:r>
              <a:rPr dirty="0" sz="1800" spc="12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своими</a:t>
            </a:r>
            <a:r>
              <a:rPr dirty="0" sz="1800" spc="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руками»,</a:t>
            </a:r>
            <a:r>
              <a:rPr dirty="0" sz="1800" spc="1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«Радуга</a:t>
            </a:r>
            <a:r>
              <a:rPr dirty="0" sz="1800" spc="1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творчества»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60222" y="1115821"/>
            <a:ext cx="7775269" cy="8398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Проведение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творческих</a:t>
            </a:r>
            <a:r>
              <a:rPr dirty="0" sz="1800" spc="19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мастер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классов,</a:t>
            </a:r>
            <a:r>
              <a:rPr dirty="0" sz="1800" spc="1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выставок</a:t>
            </a:r>
            <a:r>
              <a:rPr dirty="0" sz="1800" spc="1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декоративно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прикладного</a:t>
            </a:r>
          </a:p>
          <a:p>
            <a:pPr marL="596645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искусства,</a:t>
            </a:r>
            <a:r>
              <a:rPr dirty="0" sz="1800" spc="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работа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кружков</a:t>
            </a:r>
            <a:r>
              <a:rPr dirty="0" sz="1800" spc="24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декоративно</a:t>
            </a:r>
            <a:r>
              <a:rPr dirty="0" sz="1800" i="1">
                <a:solidFill>
                  <a:srgbClr val="99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прикладного</a:t>
            </a:r>
            <a:r>
              <a:rPr dirty="0" sz="1800" spc="-1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искусства</a:t>
            </a:r>
          </a:p>
          <a:p>
            <a:pPr marL="814578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«Диктыкан»,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«Чудеса</a:t>
            </a:r>
            <a:r>
              <a:rPr dirty="0" sz="1800" spc="12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своими</a:t>
            </a:r>
            <a:r>
              <a:rPr dirty="0" sz="1800" spc="13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руками»,</a:t>
            </a:r>
            <a:r>
              <a:rPr dirty="0" sz="1800" spc="11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«Радуга</a:t>
            </a:r>
            <a:r>
              <a:rPr dirty="0" sz="1800" spc="15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9900cc"/>
                </a:solidFill>
                <a:latin typeface="INARJC+Times New Roman Italic"/>
                <a:cs typeface="INARJC+Times New Roman Italic"/>
              </a:rPr>
              <a:t>творчества»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52932" y="736599"/>
            <a:ext cx="4330623" cy="8398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89965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2021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6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году</a:t>
            </a:r>
            <a:r>
              <a:rPr dirty="0" sz="1800" spc="16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исполнилось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150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1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лет</a:t>
            </a:r>
          </a:p>
          <a:p>
            <a:pPr marL="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spc="-48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со</a:t>
            </a:r>
            <a:r>
              <a:rPr dirty="0" sz="1800" spc="5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дня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рождения</a:t>
            </a:r>
            <a:r>
              <a:rPr dirty="0" sz="1800" spc="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почётного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гражданина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</a:t>
            </a:r>
          </a:p>
          <a:p>
            <a:pPr marL="463295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знаменитого</a:t>
            </a:r>
            <a:r>
              <a:rPr dirty="0" sz="1800" spc="-1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жителя</a:t>
            </a:r>
            <a:r>
              <a:rPr dirty="0" sz="1800" spc="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с.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Бомнак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-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19937" y="1559813"/>
            <a:ext cx="4997450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Семёна</a:t>
            </a:r>
            <a:r>
              <a:rPr dirty="0" sz="1800" spc="2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8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Григорьевича</a:t>
            </a:r>
            <a:r>
              <a:rPr dirty="0" sz="18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8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Трифонова</a:t>
            </a:r>
            <a:r>
              <a:rPr dirty="0" sz="18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800" spc="-1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(Улукиткана)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03530" y="1986533"/>
            <a:ext cx="5429808" cy="111421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94538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Охотник,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следопыт,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проводник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множества</a:t>
            </a:r>
          </a:p>
          <a:p>
            <a:pPr marL="192024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spc="-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экспедиций</a:t>
            </a:r>
            <a:r>
              <a:rPr dirty="0" sz="1800" spc="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по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созданию</a:t>
            </a:r>
            <a:r>
              <a:rPr dirty="0" sz="1800" spc="17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8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карты</a:t>
            </a:r>
            <a:r>
              <a:rPr dirty="0" sz="1800" spc="2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труднодоступных</a:t>
            </a:r>
          </a:p>
          <a:p>
            <a:pPr marL="0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районов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Дальнего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Востока,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эвенк</a:t>
            </a:r>
            <a:r>
              <a:rPr dirty="0" sz="1800" spc="-1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по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национальности,</a:t>
            </a:r>
          </a:p>
          <a:p>
            <a:pPr marL="592073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герой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произведений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писателя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геодезиста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89736" y="3083813"/>
            <a:ext cx="3657854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Григория</a:t>
            </a:r>
            <a:r>
              <a:rPr dirty="0" sz="18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8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Анисимовича</a:t>
            </a:r>
            <a:r>
              <a:rPr dirty="0" sz="18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8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Федосеева</a:t>
            </a:r>
            <a:r>
              <a:rPr dirty="0" sz="1800" i="1">
                <a:solidFill>
                  <a:srgbClr val="000099"/>
                </a:solidFill>
                <a:latin typeface="TDAIGF+Times New Roman Italic"/>
                <a:cs typeface="TDAIGF+Times New Roman Italic"/>
              </a:rPr>
              <a:t>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07340" y="3510533"/>
            <a:ext cx="5422280" cy="22117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8768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Шесть</a:t>
            </a:r>
            <a:r>
              <a:rPr dirty="0" sz="1800" spc="1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1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лет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Улукиткан</a:t>
            </a:r>
            <a:r>
              <a:rPr dirty="0" sz="1800" spc="2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был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8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проводником</a:t>
            </a:r>
            <a:r>
              <a:rPr dirty="0" sz="1800" spc="18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экспедиции,</a:t>
            </a:r>
          </a:p>
          <a:p>
            <a:pPr marL="142493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возглавляемой</a:t>
            </a:r>
            <a:r>
              <a:rPr dirty="0" sz="1800" spc="28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37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Г.</a:t>
            </a:r>
            <a:r>
              <a:rPr dirty="0" sz="1800" spc="14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А.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Федосеевым</a:t>
            </a:r>
            <a:r>
              <a:rPr dirty="0" sz="1800" spc="3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работавшей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над</a:t>
            </a:r>
          </a:p>
          <a:p>
            <a:pPr marL="0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spc="-18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созданием</a:t>
            </a:r>
            <a:r>
              <a:rPr dirty="0" sz="1800" spc="17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8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карты</a:t>
            </a:r>
            <a:r>
              <a:rPr dirty="0" sz="1800" spc="2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районов,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прилегающих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Охотскому</a:t>
            </a:r>
          </a:p>
          <a:p>
            <a:pPr marL="344424" marR="0">
              <a:lnSpc>
                <a:spcPts val="1995"/>
              </a:lnSpc>
              <a:spcBef>
                <a:spcPts val="164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морю.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помощью</a:t>
            </a:r>
            <a:r>
              <a:rPr dirty="0" sz="1800" spc="3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8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Улукиткана</a:t>
            </a:r>
            <a:r>
              <a:rPr dirty="0" sz="1800" spc="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были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открыты</a:t>
            </a:r>
          </a:p>
          <a:p>
            <a:pPr marL="32766" marR="0">
              <a:lnSpc>
                <a:spcPts val="1993"/>
              </a:lnSpc>
              <a:spcBef>
                <a:spcPts val="118"/>
              </a:spcBef>
              <a:spcAft>
                <a:spcPts val="0"/>
              </a:spcAft>
            </a:pPr>
            <a:r>
              <a:rPr dirty="0" sz="1800" spc="-18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проходы</a:t>
            </a:r>
            <a:r>
              <a:rPr dirty="0" sz="1800" spc="28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через</a:t>
            </a:r>
            <a:r>
              <a:rPr dirty="0" sz="1800" spc="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малодоступные</a:t>
            </a:r>
            <a:r>
              <a:rPr dirty="0" sz="1800" spc="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хребты</a:t>
            </a:r>
            <a:r>
              <a:rPr dirty="0" sz="1800" spc="1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приохотского</a:t>
            </a:r>
          </a:p>
          <a:p>
            <a:pPr marL="202691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края,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проложены</a:t>
            </a:r>
            <a:r>
              <a:rPr dirty="0" sz="1800" spc="2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тропы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по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тайге</a:t>
            </a:r>
            <a:r>
              <a:rPr dirty="0" sz="1800" spc="-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заболоченной</a:t>
            </a:r>
          </a:p>
          <a:p>
            <a:pPr marL="371093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тундре,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а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геодезистам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топографам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удалось</a:t>
            </a:r>
          </a:p>
          <a:p>
            <a:pPr marL="707898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spc="-1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сохранить</a:t>
            </a:r>
            <a:r>
              <a:rPr dirty="0" sz="1800" spc="1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на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карте</a:t>
            </a:r>
            <a:r>
              <a:rPr dirty="0" sz="1800" spc="2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исконные</a:t>
            </a:r>
            <a:r>
              <a:rPr dirty="0" sz="1800" spc="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названия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026412" y="5705347"/>
            <a:ext cx="1984171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рек,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озёр,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хребтов.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3544315" y="594105"/>
            <a:ext cx="2459233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spc="-20" b="1" i="1">
                <a:solidFill>
                  <a:srgbClr val="0000cc"/>
                </a:solidFill>
                <a:latin typeface="CESIKI+Times New Roman Bold Italic"/>
                <a:cs typeface="CESIKI+Times New Roman Bold Italic"/>
              </a:rPr>
              <a:t>Улукиткан</a:t>
            </a:r>
            <a:r>
              <a:rPr dirty="0" sz="1800" spc="20" b="1" i="1">
                <a:solidFill>
                  <a:srgbClr val="0000cc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800" b="1" i="1">
                <a:solidFill>
                  <a:srgbClr val="0000cc"/>
                </a:solidFill>
                <a:latin typeface="CESIKI+Times New Roman Bold Italic"/>
                <a:cs typeface="CESIKI+Times New Roman Bold Italic"/>
              </a:rPr>
              <a:t>и</a:t>
            </a:r>
            <a:r>
              <a:rPr dirty="0" sz="1800" b="1" i="1">
                <a:solidFill>
                  <a:srgbClr val="0000cc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800" b="1" i="1">
                <a:solidFill>
                  <a:srgbClr val="0000cc"/>
                </a:solidFill>
                <a:latin typeface="CESIKI+Times New Roman Bold Italic"/>
                <a:cs typeface="CESIKI+Times New Roman Bold Italic"/>
              </a:rPr>
              <a:t>его</a:t>
            </a:r>
            <a:r>
              <a:rPr dirty="0" sz="1800" b="1" i="1">
                <a:solidFill>
                  <a:srgbClr val="0000cc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800" spc="-17" b="1" i="1">
                <a:solidFill>
                  <a:srgbClr val="0000cc"/>
                </a:solidFill>
                <a:latin typeface="CESIKI+Times New Roman Bold Italic"/>
                <a:cs typeface="CESIKI+Times New Roman Bold Italic"/>
              </a:rPr>
              <a:t>семья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605278" y="6439661"/>
            <a:ext cx="4921909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spc="-13" b="1" i="1">
                <a:solidFill>
                  <a:srgbClr val="0000cc"/>
                </a:solidFill>
                <a:latin typeface="CESIKI+Times New Roman Bold Italic"/>
                <a:cs typeface="CESIKI+Times New Roman Bold Italic"/>
              </a:rPr>
              <a:t>Экспедиции</a:t>
            </a:r>
            <a:r>
              <a:rPr dirty="0" sz="1800" spc="11" b="1" i="1">
                <a:solidFill>
                  <a:srgbClr val="0000cc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800" b="1" i="1">
                <a:solidFill>
                  <a:srgbClr val="0000cc"/>
                </a:solidFill>
                <a:latin typeface="CESIKI+Times New Roman Bold Italic"/>
                <a:cs typeface="CESIKI+Times New Roman Bold Italic"/>
              </a:rPr>
              <a:t>Григория</a:t>
            </a:r>
            <a:r>
              <a:rPr dirty="0" sz="1800" b="1" i="1">
                <a:solidFill>
                  <a:srgbClr val="0000cc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800" spc="-11" b="1" i="1">
                <a:solidFill>
                  <a:srgbClr val="0000cc"/>
                </a:solidFill>
                <a:latin typeface="CESIKI+Times New Roman Bold Italic"/>
                <a:cs typeface="CESIKI+Times New Roman Bold Italic"/>
              </a:rPr>
              <a:t>Федосеева</a:t>
            </a:r>
            <a:r>
              <a:rPr dirty="0" sz="1800" b="1" i="1">
                <a:solidFill>
                  <a:srgbClr val="0000cc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800" b="1" i="1">
                <a:solidFill>
                  <a:srgbClr val="0000cc"/>
                </a:solidFill>
                <a:latin typeface="CESIKI+Times New Roman Bold Italic"/>
                <a:cs typeface="CESIKI+Times New Roman Bold Italic"/>
              </a:rPr>
              <a:t>и</a:t>
            </a:r>
            <a:r>
              <a:rPr dirty="0" sz="1800" b="1" i="1">
                <a:solidFill>
                  <a:srgbClr val="0000cc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800" spc="-18" b="1" i="1">
                <a:solidFill>
                  <a:srgbClr val="0000cc"/>
                </a:solidFill>
                <a:latin typeface="CESIKI+Times New Roman Bold Italic"/>
                <a:cs typeface="CESIKI+Times New Roman Bold Italic"/>
              </a:rPr>
              <a:t>Улукиткана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251706" y="1307083"/>
            <a:ext cx="4817618" cy="11144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11479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2019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6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году</a:t>
            </a:r>
            <a:r>
              <a:rPr dirty="0" sz="1800" spc="16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исполнилось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4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110</a:t>
            </a:r>
            <a:r>
              <a:rPr dirty="0" sz="1800" spc="4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1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лет</a:t>
            </a:r>
            <a:r>
              <a:rPr dirty="0" sz="1800" spc="-1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47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со</a:t>
            </a:r>
            <a:r>
              <a:rPr dirty="0" sz="1800" spc="5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дня</a:t>
            </a:r>
          </a:p>
          <a:p>
            <a:pPr marL="245364" marR="0">
              <a:lnSpc>
                <a:spcPts val="1995"/>
              </a:lnSpc>
              <a:spcBef>
                <a:spcPts val="164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рождения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известного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нашей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стране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за</a:t>
            </a:r>
          </a:p>
          <a:p>
            <a:pPr marL="215646" marR="0">
              <a:lnSpc>
                <a:spcPts val="1993"/>
              </a:lnSpc>
              <a:spcBef>
                <a:spcPts val="118"/>
              </a:spcBef>
              <a:spcAft>
                <a:spcPts val="0"/>
              </a:spcAft>
            </a:pPr>
            <a:r>
              <a:rPr dirty="0" sz="1800" spc="-3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рубежом</a:t>
            </a:r>
            <a:r>
              <a:rPr dirty="0" sz="1800" spc="3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писателя,</a:t>
            </a:r>
            <a:r>
              <a:rPr dirty="0" sz="1800" spc="2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топографа,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инженера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-</a:t>
            </a:r>
          </a:p>
          <a:p>
            <a:pPr marL="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геодезиста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Григория</a:t>
            </a:r>
            <a:r>
              <a:rPr dirty="0" sz="18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8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Анисимовича</a:t>
            </a:r>
            <a:r>
              <a:rPr dirty="0" sz="1800" spc="-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8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Федосеева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167124" y="2557017"/>
            <a:ext cx="4986324" cy="13885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67284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Его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книги</a:t>
            </a:r>
            <a:r>
              <a:rPr dirty="0" sz="1800" spc="-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«Таёжные</a:t>
            </a:r>
            <a:r>
              <a:rPr dirty="0" sz="1800" spc="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встречи»,</a:t>
            </a:r>
            <a:r>
              <a:rPr dirty="0" sz="1800" spc="1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«Тропою</a:t>
            </a:r>
          </a:p>
          <a:p>
            <a:pPr marL="401573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испытаний»,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«Смерть</a:t>
            </a:r>
            <a:r>
              <a:rPr dirty="0" sz="1800" spc="1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меня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подождёт»,</a:t>
            </a:r>
          </a:p>
          <a:p>
            <a:pPr marL="41910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«Пашка</a:t>
            </a:r>
            <a:r>
              <a:rPr dirty="0" sz="1800" spc="1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из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медвежьего</a:t>
            </a:r>
            <a:r>
              <a:rPr dirty="0" sz="1800" spc="3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лога»,</a:t>
            </a: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«Злой</a:t>
            </a:r>
            <a:r>
              <a:rPr dirty="0" sz="1800" spc="-1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дух</a:t>
            </a:r>
            <a:r>
              <a:rPr dirty="0" sz="1800" spc="2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Ямбуя»,</a:t>
            </a:r>
          </a:p>
          <a:p>
            <a:pPr marL="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«Последний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костёр»,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«Меченый»</a:t>
            </a:r>
            <a:r>
              <a:rPr dirty="0" sz="1800" spc="1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переведены</a:t>
            </a:r>
            <a:r>
              <a:rPr dirty="0" sz="1800" spc="19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на</a:t>
            </a:r>
          </a:p>
          <a:p>
            <a:pPr marL="1462278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многие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языки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мира.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237228" y="4081017"/>
            <a:ext cx="4846285" cy="11144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80771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Одним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из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главных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героев</a:t>
            </a:r>
            <a:r>
              <a:rPr dirty="0" sz="1800" spc="1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книг</a:t>
            </a:r>
            <a:r>
              <a:rPr dirty="0" sz="1800" spc="-1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1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Федосеева</a:t>
            </a:r>
            <a:r>
              <a:rPr dirty="0" sz="18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стал</a:t>
            </a:r>
          </a:p>
          <a:p>
            <a:pPr marL="567689" marR="0">
              <a:lnSpc>
                <a:spcPts val="1995"/>
              </a:lnSpc>
              <a:spcBef>
                <a:spcPts val="164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эвенк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проводник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Улукиткан</a:t>
            </a:r>
            <a:r>
              <a:rPr dirty="0" sz="1800" spc="31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(</a:t>
            </a:r>
            <a:r>
              <a:rPr dirty="0" sz="18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Семён</a:t>
            </a:r>
          </a:p>
          <a:p>
            <a:pPr marL="0" marR="0">
              <a:lnSpc>
                <a:spcPts val="1993"/>
              </a:lnSpc>
              <a:spcBef>
                <a:spcPts val="118"/>
              </a:spcBef>
              <a:spcAft>
                <a:spcPts val="0"/>
              </a:spcAft>
            </a:pPr>
            <a:r>
              <a:rPr dirty="0" sz="18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Григорьевич</a:t>
            </a:r>
            <a:r>
              <a:rPr dirty="0" sz="18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8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Трифонов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)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-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лучший</a:t>
            </a:r>
            <a:r>
              <a:rPr dirty="0" sz="1800" spc="15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друг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Григория</a:t>
            </a:r>
          </a:p>
          <a:p>
            <a:pPr marL="28955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Анисимовича</a:t>
            </a:r>
            <a:r>
              <a:rPr dirty="0" sz="1800" spc="1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знаменитый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житель</a:t>
            </a:r>
            <a:r>
              <a:rPr dirty="0" sz="1800" spc="18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с.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Бомнак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2274" y="5511291"/>
            <a:ext cx="6072530" cy="5658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877824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1963</a:t>
            </a:r>
            <a:r>
              <a:rPr dirty="0" sz="1800" i="1">
                <a:solidFill>
                  <a:srgbClr val="0000cc"/>
                </a:solidFill>
                <a:latin typeface="TDAIGF+Times New Roman Italic"/>
                <a:cs typeface="TDAIGF+Times New Roman Italic"/>
              </a:rPr>
              <a:t> </a:t>
            </a:r>
            <a:r>
              <a:rPr dirty="0" sz="1800" spc="-16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году</a:t>
            </a:r>
            <a:r>
              <a:rPr dirty="0" sz="1800" spc="2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2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Улукиткан</a:t>
            </a:r>
            <a:r>
              <a:rPr dirty="0" sz="1800" spc="25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трагически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погиб,</a:t>
            </a:r>
          </a:p>
          <a:p>
            <a:pPr marL="0" marR="0">
              <a:lnSpc>
                <a:spcPts val="1993"/>
              </a:lnSpc>
              <a:spcBef>
                <a:spcPts val="168"/>
              </a:spcBef>
              <a:spcAft>
                <a:spcPts val="0"/>
              </a:spcAft>
            </a:pP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замёрзнув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1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после</a:t>
            </a:r>
            <a:r>
              <a:rPr dirty="0" sz="1800" spc="-11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spc="-12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пожара,</a:t>
            </a:r>
            <a:r>
              <a:rPr dirty="0" sz="1800" spc="16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случившегося</a:t>
            </a:r>
            <a:r>
              <a:rPr dirty="0" sz="1800" spc="26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на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одной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из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8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стоянок.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02818" y="858151"/>
            <a:ext cx="3839963" cy="88472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7734" marR="0">
              <a:lnSpc>
                <a:spcPts val="2106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000099"/>
                </a:solidFill>
                <a:latin typeface="MNVBMN+Times New Roman"/>
                <a:cs typeface="MNVBMN+Times New Roman"/>
              </a:rPr>
              <a:t>Место</a:t>
            </a:r>
            <a:r>
              <a:rPr dirty="0" sz="1900" spc="-21">
                <a:solidFill>
                  <a:srgbClr val="000099"/>
                </a:solidFill>
                <a:latin typeface="MNVBMN+Times New Roman"/>
                <a:cs typeface="MNVBMN+Times New Roman"/>
              </a:rPr>
              <a:t> </a:t>
            </a:r>
            <a:r>
              <a:rPr dirty="0" sz="1900">
                <a:solidFill>
                  <a:srgbClr val="000099"/>
                </a:solidFill>
                <a:latin typeface="MNVBMN+Times New Roman"/>
                <a:cs typeface="MNVBMN+Times New Roman"/>
              </a:rPr>
              <a:t>захоронения</a:t>
            </a:r>
            <a:r>
              <a:rPr dirty="0" sz="1900">
                <a:solidFill>
                  <a:srgbClr val="000099"/>
                </a:solidFill>
                <a:latin typeface="MNVBMN+Times New Roman"/>
                <a:cs typeface="MNVBMN+Times New Roman"/>
              </a:rPr>
              <a:t> </a:t>
            </a:r>
            <a:r>
              <a:rPr dirty="0" sz="1900" spc="-23" b="1">
                <a:solidFill>
                  <a:srgbClr val="000099"/>
                </a:solidFill>
                <a:latin typeface="IKUREF+Times New Roman Bold"/>
                <a:cs typeface="IKUREF+Times New Roman Bold"/>
              </a:rPr>
              <a:t>Улукиткана</a:t>
            </a:r>
          </a:p>
          <a:p>
            <a:pPr marL="0" marR="0">
              <a:lnSpc>
                <a:spcPts val="2106"/>
              </a:lnSpc>
              <a:spcBef>
                <a:spcPts val="173"/>
              </a:spcBef>
              <a:spcAft>
                <a:spcPts val="0"/>
              </a:spcAft>
            </a:pPr>
            <a:r>
              <a:rPr dirty="0" sz="1900" spc="-13" b="1">
                <a:solidFill>
                  <a:srgbClr val="000099"/>
                </a:solidFill>
                <a:latin typeface="IKUREF+Times New Roman Bold"/>
                <a:cs typeface="IKUREF+Times New Roman Bold"/>
              </a:rPr>
              <a:t>Трифонова</a:t>
            </a:r>
            <a:r>
              <a:rPr dirty="0" sz="1900" spc="15" b="1">
                <a:solidFill>
                  <a:srgbClr val="000099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900" b="1">
                <a:solidFill>
                  <a:srgbClr val="000099"/>
                </a:solidFill>
                <a:latin typeface="IKUREF+Times New Roman Bold"/>
                <a:cs typeface="IKUREF+Times New Roman Bold"/>
              </a:rPr>
              <a:t>Семёна</a:t>
            </a:r>
            <a:r>
              <a:rPr dirty="0" sz="1900" spc="-15" b="1">
                <a:solidFill>
                  <a:srgbClr val="000099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1900" spc="-14" b="1">
                <a:solidFill>
                  <a:srgbClr val="000099"/>
                </a:solidFill>
                <a:latin typeface="IKUREF+Times New Roman Bold"/>
                <a:cs typeface="IKUREF+Times New Roman Bold"/>
              </a:rPr>
              <a:t>Григорьевича</a:t>
            </a:r>
          </a:p>
          <a:p>
            <a:pPr marL="1095248" marR="0">
              <a:lnSpc>
                <a:spcPts val="2106"/>
              </a:lnSpc>
              <a:spcBef>
                <a:spcPts val="173"/>
              </a:spcBef>
              <a:spcAft>
                <a:spcPts val="0"/>
              </a:spcAft>
            </a:pPr>
            <a:r>
              <a:rPr dirty="0" sz="1900">
                <a:solidFill>
                  <a:srgbClr val="000099"/>
                </a:solidFill>
                <a:latin typeface="RWVWSE+Times New Roman"/>
                <a:cs typeface="RWVWSE+Times New Roman"/>
              </a:rPr>
              <a:t>(1871-</a:t>
            </a:r>
            <a:r>
              <a:rPr dirty="0" sz="1900">
                <a:solidFill>
                  <a:srgbClr val="000099"/>
                </a:solidFill>
                <a:latin typeface="MNVBMN+Times New Roman"/>
                <a:cs typeface="MNVBMN+Times New Roman"/>
              </a:rPr>
              <a:t>1963</a:t>
            </a:r>
            <a:r>
              <a:rPr dirty="0" sz="1900" spc="-25">
                <a:solidFill>
                  <a:srgbClr val="000099"/>
                </a:solidFill>
                <a:latin typeface="MNVBMN+Times New Roman"/>
                <a:cs typeface="MNVBMN+Times New Roman"/>
              </a:rPr>
              <a:t> </a:t>
            </a:r>
            <a:r>
              <a:rPr dirty="0" sz="1900" spc="-52">
                <a:solidFill>
                  <a:srgbClr val="000099"/>
                </a:solidFill>
                <a:latin typeface="MNVBMN+Times New Roman"/>
                <a:cs typeface="MNVBMN+Times New Roman"/>
              </a:rPr>
              <a:t>гг.)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38860" y="1726832"/>
            <a:ext cx="3169609" cy="7941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13359" marR="0">
              <a:lnSpc>
                <a:spcPts val="2106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000099"/>
                </a:solidFill>
                <a:latin typeface="MNVBMN+Times New Roman"/>
                <a:cs typeface="MNVBMN+Times New Roman"/>
              </a:rPr>
              <a:t>с.</a:t>
            </a:r>
            <a:r>
              <a:rPr dirty="0" sz="1900">
                <a:solidFill>
                  <a:srgbClr val="000099"/>
                </a:solidFill>
                <a:latin typeface="MNVBMN+Times New Roman"/>
                <a:cs typeface="MNVBMN+Times New Roman"/>
              </a:rPr>
              <a:t> </a:t>
            </a:r>
            <a:r>
              <a:rPr dirty="0" sz="1900">
                <a:solidFill>
                  <a:srgbClr val="000099"/>
                </a:solidFill>
                <a:latin typeface="MNVBMN+Times New Roman"/>
                <a:cs typeface="MNVBMN+Times New Roman"/>
              </a:rPr>
              <a:t>Бомнак,</a:t>
            </a:r>
            <a:r>
              <a:rPr dirty="0" sz="1900" spc="-15">
                <a:solidFill>
                  <a:srgbClr val="000099"/>
                </a:solidFill>
                <a:latin typeface="MNVBMN+Times New Roman"/>
                <a:cs typeface="MNVBMN+Times New Roman"/>
              </a:rPr>
              <a:t> </a:t>
            </a:r>
            <a:r>
              <a:rPr dirty="0" sz="1900">
                <a:solidFill>
                  <a:srgbClr val="000099"/>
                </a:solidFill>
                <a:latin typeface="MNVBMN+Times New Roman"/>
                <a:cs typeface="MNVBMN+Times New Roman"/>
              </a:rPr>
              <a:t>берег</a:t>
            </a:r>
            <a:r>
              <a:rPr dirty="0" sz="1900" spc="-18">
                <a:solidFill>
                  <a:srgbClr val="000099"/>
                </a:solidFill>
                <a:latin typeface="MNVBMN+Times New Roman"/>
                <a:cs typeface="MNVBMN+Times New Roman"/>
              </a:rPr>
              <a:t> </a:t>
            </a:r>
            <a:r>
              <a:rPr dirty="0" sz="1900">
                <a:solidFill>
                  <a:srgbClr val="000099"/>
                </a:solidFill>
                <a:latin typeface="MNVBMN+Times New Roman"/>
                <a:cs typeface="MNVBMN+Times New Roman"/>
              </a:rPr>
              <a:t>реки</a:t>
            </a:r>
            <a:r>
              <a:rPr dirty="0" sz="1900" spc="-15">
                <a:solidFill>
                  <a:srgbClr val="000099"/>
                </a:solidFill>
                <a:latin typeface="MNVBMN+Times New Roman"/>
                <a:cs typeface="MNVBMN+Times New Roman"/>
              </a:rPr>
              <a:t> </a:t>
            </a:r>
            <a:r>
              <a:rPr dirty="0" sz="1900">
                <a:solidFill>
                  <a:srgbClr val="000099"/>
                </a:solidFill>
                <a:latin typeface="MNVBMN+Times New Roman"/>
                <a:cs typeface="MNVBMN+Times New Roman"/>
              </a:rPr>
              <a:t>Зея</a:t>
            </a:r>
          </a:p>
          <a:p>
            <a:pPr marL="210311" marR="0">
              <a:lnSpc>
                <a:spcPts val="1774"/>
              </a:lnSpc>
              <a:spcBef>
                <a:spcPts val="103"/>
              </a:spcBef>
              <a:spcAft>
                <a:spcPts val="0"/>
              </a:spcAft>
            </a:pP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(могила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основана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1963</a:t>
            </a:r>
            <a:r>
              <a:rPr dirty="0" sz="1600" spc="-12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spc="-11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году)</a:t>
            </a:r>
          </a:p>
          <a:p>
            <a:pPr marL="0" marR="0">
              <a:lnSpc>
                <a:spcPts val="1774"/>
              </a:lnSpc>
              <a:spcBef>
                <a:spcPts val="195"/>
              </a:spcBef>
              <a:spcAft>
                <a:spcPts val="0"/>
              </a:spcAft>
            </a:pPr>
            <a:r>
              <a:rPr dirty="0" sz="1600">
                <a:solidFill>
                  <a:srgbClr val="000099"/>
                </a:solidFill>
                <a:latin typeface="MNVBMN+Times New Roman"/>
                <a:cs typeface="MNVBMN+Times New Roman"/>
              </a:rPr>
              <a:t>Памятник</a:t>
            </a:r>
            <a:r>
              <a:rPr dirty="0" sz="1600">
                <a:solidFill>
                  <a:srgbClr val="000099"/>
                </a:solidFill>
                <a:latin typeface="MNVBMN+Times New Roman"/>
                <a:cs typeface="MNVBMN+Times New Roman"/>
              </a:rPr>
              <a:t> </a:t>
            </a:r>
            <a:r>
              <a:rPr dirty="0" sz="1600">
                <a:solidFill>
                  <a:srgbClr val="000099"/>
                </a:solidFill>
                <a:latin typeface="MNVBMN+Times New Roman"/>
                <a:cs typeface="MNVBMN+Times New Roman"/>
              </a:rPr>
              <a:t>регионального</a:t>
            </a:r>
            <a:r>
              <a:rPr dirty="0" sz="1600" spc="18">
                <a:solidFill>
                  <a:srgbClr val="000099"/>
                </a:solidFill>
                <a:latin typeface="MNVBMN+Times New Roman"/>
                <a:cs typeface="MNVBMN+Times New Roman"/>
              </a:rPr>
              <a:t> </a:t>
            </a:r>
            <a:r>
              <a:rPr dirty="0" sz="1600">
                <a:solidFill>
                  <a:srgbClr val="000099"/>
                </a:solidFill>
                <a:latin typeface="MNVBMN+Times New Roman"/>
                <a:cs typeface="MNVBMN+Times New Roman"/>
              </a:rPr>
              <a:t>значения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33120" y="2856031"/>
            <a:ext cx="7464057" cy="75114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930400" marR="0">
              <a:lnSpc>
                <a:spcPts val="1774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Эвенки</a:t>
            </a:r>
            <a:r>
              <a:rPr dirty="0" sz="1600" spc="1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очень</a:t>
            </a:r>
            <a:r>
              <a:rPr dirty="0" sz="1600" spc="1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гордятся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своим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spc="-19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земляком.</a:t>
            </a:r>
          </a:p>
          <a:p>
            <a:pPr marL="1308608" marR="0">
              <a:lnSpc>
                <a:spcPts val="1774"/>
              </a:lnSpc>
              <a:spcBef>
                <a:spcPts val="145"/>
              </a:spcBef>
              <a:spcAft>
                <a:spcPts val="0"/>
              </a:spcAft>
            </a:pP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За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могилой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spc="-15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Улукиткана</a:t>
            </a:r>
            <a:r>
              <a:rPr dirty="0" sz="1600" spc="1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ухаживают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spc="-21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все</a:t>
            </a:r>
            <a:r>
              <a:rPr dirty="0" sz="1600" spc="34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жители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spc="-11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села.</a:t>
            </a:r>
          </a:p>
          <a:p>
            <a:pPr marL="0" marR="0">
              <a:lnSpc>
                <a:spcPts val="1776"/>
              </a:lnSpc>
              <a:spcBef>
                <a:spcPts val="144"/>
              </a:spcBef>
              <a:spcAft>
                <a:spcPts val="0"/>
              </a:spcAft>
            </a:pP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Национальные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праздники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с.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spc="-12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Бомнак</a:t>
            </a:r>
            <a:r>
              <a:rPr dirty="0" sz="1600" spc="28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начинаются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с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посещения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могилы</a:t>
            </a:r>
            <a:r>
              <a:rPr dirty="0" sz="1600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spc="-12" i="1">
                <a:solidFill>
                  <a:srgbClr val="0033cc"/>
                </a:solidFill>
                <a:latin typeface="INARJC+Times New Roman Italic"/>
                <a:cs typeface="INARJC+Times New Roman Italic"/>
              </a:rPr>
              <a:t>Улукиткана.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74624" y="3745031"/>
            <a:ext cx="5190093" cy="7510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74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память</a:t>
            </a:r>
            <a:r>
              <a:rPr dirty="0" sz="1600" spc="-1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о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Семёне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Григорьевиче</a:t>
            </a:r>
            <a:r>
              <a:rPr dirty="0" sz="1600" spc="-14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общеобразовательных</a:t>
            </a:r>
          </a:p>
          <a:p>
            <a:pPr marL="118872" marR="0">
              <a:lnSpc>
                <a:spcPts val="1774"/>
              </a:lnSpc>
              <a:spcBef>
                <a:spcPts val="145"/>
              </a:spcBef>
              <a:spcAft>
                <a:spcPts val="0"/>
              </a:spcAft>
            </a:pP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учреждениях</a:t>
            </a:r>
            <a:r>
              <a:rPr dirty="0" sz="1600" spc="12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и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учреждениях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spc="-16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культуры</a:t>
            </a:r>
            <a:r>
              <a:rPr dirty="0" sz="1600" spc="11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проводится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ряд</a:t>
            </a:r>
          </a:p>
          <a:p>
            <a:pPr marL="1270254" marR="0">
              <a:lnSpc>
                <a:spcPts val="1774"/>
              </a:lnSpc>
              <a:spcBef>
                <a:spcPts val="145"/>
              </a:spcBef>
              <a:spcAft>
                <a:spcPts val="0"/>
              </a:spcAft>
            </a:pP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тематических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мероприятий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393192" y="1113845"/>
            <a:ext cx="4279668" cy="148286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74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память</a:t>
            </a:r>
            <a:r>
              <a:rPr dirty="0" sz="1600" spc="-1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о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Григории</a:t>
            </a:r>
            <a:r>
              <a:rPr dirty="0" sz="1600" spc="-17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Анисимовиче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Федосееве</a:t>
            </a:r>
            <a:r>
              <a:rPr dirty="0" sz="1600" spc="11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и</a:t>
            </a:r>
          </a:p>
          <a:p>
            <a:pPr marL="473202" marR="0">
              <a:lnSpc>
                <a:spcPts val="1774"/>
              </a:lnSpc>
              <a:spcBef>
                <a:spcPts val="145"/>
              </a:spcBef>
              <a:spcAft>
                <a:spcPts val="0"/>
              </a:spcAft>
            </a:pPr>
            <a:r>
              <a:rPr dirty="0" sz="1600" spc="-14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Улукиткане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общеобразовательных</a:t>
            </a:r>
          </a:p>
          <a:p>
            <a:pPr marL="374904" marR="0">
              <a:lnSpc>
                <a:spcPts val="1774"/>
              </a:lnSpc>
              <a:spcBef>
                <a:spcPts val="145"/>
              </a:spcBef>
              <a:spcAft>
                <a:spcPts val="0"/>
              </a:spcAft>
            </a:pP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учреждениях</a:t>
            </a:r>
            <a:r>
              <a:rPr dirty="0" sz="1600" spc="12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и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учреждениях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spc="-16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культуры</a:t>
            </a:r>
          </a:p>
          <a:p>
            <a:pPr marL="67818" marR="0">
              <a:lnSpc>
                <a:spcPts val="1774"/>
              </a:lnSpc>
              <a:spcBef>
                <a:spcPts val="145"/>
              </a:spcBef>
              <a:spcAft>
                <a:spcPts val="0"/>
              </a:spcAft>
            </a:pP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проводится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ряд</a:t>
            </a:r>
            <a:r>
              <a:rPr dirty="0" sz="1600" spc="16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тематических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мероприятий:</a:t>
            </a:r>
          </a:p>
          <a:p>
            <a:pPr marL="508254" marR="0">
              <a:lnSpc>
                <a:spcPts val="1776"/>
              </a:lnSpc>
              <a:spcBef>
                <a:spcPts val="194"/>
              </a:spcBef>
              <a:spcAft>
                <a:spcPts val="0"/>
              </a:spcAft>
            </a:pP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тематические</a:t>
            </a:r>
            <a:r>
              <a:rPr dirty="0" sz="1600" spc="-11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часы,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презентации</a:t>
            </a:r>
            <a:r>
              <a:rPr dirty="0" sz="1600" spc="-2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с</a:t>
            </a:r>
          </a:p>
          <a:p>
            <a:pPr marL="678942" marR="0">
              <a:lnSpc>
                <a:spcPts val="1774"/>
              </a:lnSpc>
              <a:spcBef>
                <a:spcPts val="147"/>
              </a:spcBef>
              <a:spcAft>
                <a:spcPts val="0"/>
              </a:spcAft>
            </a:pP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просмотром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документальных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и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9817" y="2577139"/>
            <a:ext cx="3406647" cy="2634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74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художественных</a:t>
            </a:r>
            <a:r>
              <a:rPr dirty="0" sz="1600" spc="23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фильмов,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1600" i="1">
                <a:solidFill>
                  <a:srgbClr val="000099"/>
                </a:solidFill>
                <a:latin typeface="INARJC+Times New Roman Italic"/>
                <a:cs typeface="INARJC+Times New Roman Italic"/>
              </a:rPr>
              <a:t>выставки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785360" y="3096485"/>
            <a:ext cx="3964196" cy="12339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1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0000cc"/>
                </a:solidFill>
                <a:latin typeface="MNVBMN+Times New Roman"/>
                <a:cs typeface="MNVBMN+Times New Roman"/>
              </a:rPr>
              <a:t>Памятник,</a:t>
            </a:r>
            <a:r>
              <a:rPr dirty="0" sz="2000" spc="29">
                <a:solidFill>
                  <a:srgbClr val="0000cc"/>
                </a:solidFill>
                <a:latin typeface="MNVBMN+Times New Roman"/>
                <a:cs typeface="MNVBMN+Times New Roman"/>
              </a:rPr>
              <a:t> </a:t>
            </a:r>
            <a:r>
              <a:rPr dirty="0" sz="2000">
                <a:solidFill>
                  <a:srgbClr val="0000cc"/>
                </a:solidFill>
                <a:latin typeface="MNVBMN+Times New Roman"/>
                <a:cs typeface="MNVBMN+Times New Roman"/>
              </a:rPr>
              <a:t>посвящённый</a:t>
            </a:r>
            <a:r>
              <a:rPr dirty="0" sz="2000" spc="28">
                <a:solidFill>
                  <a:srgbClr val="0000cc"/>
                </a:solidFill>
                <a:latin typeface="MNVBMN+Times New Roman"/>
                <a:cs typeface="MNVBMN+Times New Roman"/>
              </a:rPr>
              <a:t> </a:t>
            </a:r>
            <a:r>
              <a:rPr dirty="0" sz="2000">
                <a:solidFill>
                  <a:srgbClr val="0000cc"/>
                </a:solidFill>
                <a:latin typeface="MNVBMN+Times New Roman"/>
                <a:cs typeface="MNVBMN+Times New Roman"/>
              </a:rPr>
              <a:t>писателю</a:t>
            </a:r>
          </a:p>
          <a:p>
            <a:pPr marL="92964" marR="0">
              <a:lnSpc>
                <a:spcPts val="2212"/>
              </a:lnSpc>
              <a:spcBef>
                <a:spcPts val="188"/>
              </a:spcBef>
              <a:spcAft>
                <a:spcPts val="0"/>
              </a:spcAft>
            </a:pPr>
            <a:r>
              <a:rPr dirty="0" sz="2000" spc="-57" b="1">
                <a:solidFill>
                  <a:srgbClr val="000099"/>
                </a:solidFill>
                <a:latin typeface="IKUREF+Times New Roman Bold"/>
                <a:cs typeface="IKUREF+Times New Roman Bold"/>
              </a:rPr>
              <a:t>Г.А.</a:t>
            </a:r>
            <a:r>
              <a:rPr dirty="0" sz="2000" spc="70" b="1">
                <a:solidFill>
                  <a:srgbClr val="000099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2000" b="1">
                <a:solidFill>
                  <a:srgbClr val="000099"/>
                </a:solidFill>
                <a:latin typeface="IKUREF+Times New Roman Bold"/>
                <a:cs typeface="IKUREF+Times New Roman Bold"/>
              </a:rPr>
              <a:t>Федосееву</a:t>
            </a:r>
            <a:r>
              <a:rPr dirty="0" sz="2000" b="1">
                <a:solidFill>
                  <a:srgbClr val="000099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2000">
                <a:solidFill>
                  <a:srgbClr val="0000cc"/>
                </a:solidFill>
                <a:latin typeface="MNVBMN+Times New Roman"/>
                <a:cs typeface="MNVBMN+Times New Roman"/>
              </a:rPr>
              <a:t>и</a:t>
            </a:r>
            <a:r>
              <a:rPr dirty="0" sz="2000">
                <a:solidFill>
                  <a:srgbClr val="0000cc"/>
                </a:solidFill>
                <a:latin typeface="MNVBMN+Times New Roman"/>
                <a:cs typeface="MNVBMN+Times New Roman"/>
              </a:rPr>
              <a:t> </a:t>
            </a:r>
            <a:r>
              <a:rPr dirty="0" sz="2000" spc="-21">
                <a:solidFill>
                  <a:srgbClr val="0000cc"/>
                </a:solidFill>
                <a:latin typeface="MNVBMN+Times New Roman"/>
                <a:cs typeface="MNVBMN+Times New Roman"/>
              </a:rPr>
              <a:t>его</a:t>
            </a:r>
            <a:r>
              <a:rPr dirty="0" sz="2000" spc="19">
                <a:solidFill>
                  <a:srgbClr val="0000cc"/>
                </a:solidFill>
                <a:latin typeface="MNVBMN+Times New Roman"/>
                <a:cs typeface="MNVBMN+Times New Roman"/>
              </a:rPr>
              <a:t> </a:t>
            </a:r>
            <a:r>
              <a:rPr dirty="0" sz="2000" spc="-12">
                <a:solidFill>
                  <a:srgbClr val="0000cc"/>
                </a:solidFill>
                <a:latin typeface="MNVBMN+Times New Roman"/>
                <a:cs typeface="MNVBMN+Times New Roman"/>
              </a:rPr>
              <a:t>проводнику</a:t>
            </a:r>
          </a:p>
          <a:p>
            <a:pPr marL="256032" marR="0">
              <a:lnSpc>
                <a:spcPts val="2212"/>
              </a:lnSpc>
              <a:spcBef>
                <a:spcPts val="187"/>
              </a:spcBef>
              <a:spcAft>
                <a:spcPts val="0"/>
              </a:spcAft>
            </a:pPr>
            <a:r>
              <a:rPr dirty="0" sz="2000" spc="-26" b="1">
                <a:solidFill>
                  <a:srgbClr val="000099"/>
                </a:solidFill>
                <a:latin typeface="IKUREF+Times New Roman Bold"/>
                <a:cs typeface="IKUREF+Times New Roman Bold"/>
              </a:rPr>
              <a:t>Улукиткану</a:t>
            </a:r>
            <a:r>
              <a:rPr dirty="0" sz="2000" spc="26" b="1">
                <a:solidFill>
                  <a:srgbClr val="000099"/>
                </a:solidFill>
                <a:latin typeface="IKUREF+Times New Roman Bold"/>
                <a:cs typeface="IKUREF+Times New Roman Bold"/>
              </a:rPr>
              <a:t> </a:t>
            </a:r>
            <a:r>
              <a:rPr dirty="0" sz="2000" spc="-17">
                <a:solidFill>
                  <a:srgbClr val="0000cc"/>
                </a:solidFill>
                <a:latin typeface="MNVBMN+Times New Roman"/>
                <a:cs typeface="MNVBMN+Times New Roman"/>
              </a:rPr>
              <a:t>(Трифонову</a:t>
            </a:r>
            <a:r>
              <a:rPr dirty="0" sz="2000" spc="39">
                <a:solidFill>
                  <a:srgbClr val="0000cc"/>
                </a:solidFill>
                <a:latin typeface="MNVBMN+Times New Roman"/>
                <a:cs typeface="MNVBMN+Times New Roman"/>
              </a:rPr>
              <a:t> </a:t>
            </a:r>
            <a:r>
              <a:rPr dirty="0" sz="2000" spc="-46">
                <a:solidFill>
                  <a:srgbClr val="0000cc"/>
                </a:solidFill>
                <a:latin typeface="MNVBMN+Times New Roman"/>
                <a:cs typeface="MNVBMN+Times New Roman"/>
              </a:rPr>
              <a:t>С.Г.)</a:t>
            </a:r>
          </a:p>
          <a:p>
            <a:pPr marL="742950" marR="0">
              <a:lnSpc>
                <a:spcPts val="2212"/>
              </a:lnSpc>
              <a:spcBef>
                <a:spcPts val="187"/>
              </a:spcBef>
              <a:spcAft>
                <a:spcPts val="0"/>
              </a:spcAft>
            </a:pPr>
            <a:r>
              <a:rPr dirty="0" sz="2000">
                <a:solidFill>
                  <a:srgbClr val="0000cc"/>
                </a:solidFill>
                <a:latin typeface="MNVBMN+Times New Roman"/>
                <a:cs typeface="MNVBMN+Times New Roman"/>
              </a:rPr>
              <a:t>с.</a:t>
            </a:r>
            <a:r>
              <a:rPr dirty="0" sz="2000">
                <a:solidFill>
                  <a:srgbClr val="0000cc"/>
                </a:solidFill>
                <a:latin typeface="MNVBMN+Times New Roman"/>
                <a:cs typeface="MNVBMN+Times New Roman"/>
              </a:rPr>
              <a:t> </a:t>
            </a:r>
            <a:r>
              <a:rPr dirty="0" sz="2000">
                <a:solidFill>
                  <a:srgbClr val="0000cc"/>
                </a:solidFill>
                <a:latin typeface="MNVBMN+Times New Roman"/>
                <a:cs typeface="MNVBMN+Times New Roman"/>
              </a:rPr>
              <a:t>Бомнак,</a:t>
            </a:r>
            <a:r>
              <a:rPr dirty="0" sz="2000">
                <a:solidFill>
                  <a:srgbClr val="0000cc"/>
                </a:solidFill>
                <a:latin typeface="MNVBMN+Times New Roman"/>
                <a:cs typeface="MNVBMN+Times New Roman"/>
              </a:rPr>
              <a:t> </a:t>
            </a:r>
            <a:r>
              <a:rPr dirty="0" sz="2000">
                <a:solidFill>
                  <a:srgbClr val="0000cc"/>
                </a:solidFill>
                <a:latin typeface="MNVBMN+Times New Roman"/>
                <a:cs typeface="MNVBMN+Times New Roman"/>
              </a:rPr>
              <a:t>центр</a:t>
            </a:r>
            <a:r>
              <a:rPr dirty="0" sz="2000">
                <a:solidFill>
                  <a:srgbClr val="0000cc"/>
                </a:solidFill>
                <a:latin typeface="MNVBMN+Times New Roman"/>
                <a:cs typeface="MNVBMN+Times New Roman"/>
              </a:rPr>
              <a:t> </a:t>
            </a:r>
            <a:r>
              <a:rPr dirty="0" sz="2000">
                <a:solidFill>
                  <a:srgbClr val="0000cc"/>
                </a:solidFill>
                <a:latin typeface="MNVBMN+Times New Roman"/>
                <a:cs typeface="MNVBMN+Times New Roman"/>
              </a:rPr>
              <a:t>села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546598" y="4316165"/>
            <a:ext cx="2441190" cy="3191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12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(основан</a:t>
            </a:r>
            <a:r>
              <a:rPr dirty="0" sz="2000" spc="-24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20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в</a:t>
            </a:r>
            <a:r>
              <a:rPr dirty="0" sz="20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20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2014</a:t>
            </a:r>
            <a:r>
              <a:rPr dirty="0" sz="2000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 </a:t>
            </a:r>
            <a:r>
              <a:rPr dirty="0" sz="2000" spc="-13" i="1">
                <a:solidFill>
                  <a:srgbClr val="0000cc"/>
                </a:solidFill>
                <a:latin typeface="INARJC+Times New Roman Italic"/>
                <a:cs typeface="INARJC+Times New Roman Italic"/>
              </a:rPr>
              <a:t>году)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72516" y="3786999"/>
            <a:ext cx="8378664" cy="10544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130807" marR="0">
              <a:lnSpc>
                <a:spcPts val="1880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Национальный</a:t>
            </a:r>
            <a:r>
              <a:rPr dirty="0" sz="1700" spc="29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парк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4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«Токинско</a:t>
            </a:r>
            <a:r>
              <a:rPr dirty="0" sz="17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-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Становой»</a:t>
            </a:r>
            <a:r>
              <a:rPr dirty="0" sz="1700" spc="24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учреждён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в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2019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3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г.</a:t>
            </a:r>
          </a:p>
          <a:p>
            <a:pPr marL="1018794" marR="0">
              <a:lnSpc>
                <a:spcPts val="1880"/>
              </a:lnSpc>
              <a:spcBef>
                <a:spcPts val="111"/>
              </a:spcBef>
              <a:spcAft>
                <a:spcPts val="0"/>
              </a:spcAft>
            </a:pPr>
            <a:r>
              <a:rPr dirty="0" sz="1700" spc="-2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Расположен</a:t>
            </a:r>
            <a:r>
              <a:rPr dirty="0" sz="1700" spc="18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севере</a:t>
            </a:r>
            <a:r>
              <a:rPr dirty="0" sz="1700" spc="15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Амурской</a:t>
            </a:r>
            <a:r>
              <a:rPr dirty="0" sz="1700" spc="11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области,</a:t>
            </a:r>
            <a:r>
              <a:rPr dirty="0" sz="1700" spc="14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занимает</a:t>
            </a:r>
            <a:r>
              <a:rPr dirty="0" sz="1700" spc="1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257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тыс.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га.</a:t>
            </a:r>
          </a:p>
          <a:p>
            <a:pPr marL="0" marR="0">
              <a:lnSpc>
                <a:spcPts val="1880"/>
              </a:lnSpc>
              <a:spcBef>
                <a:spcPts val="15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Учреждение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национального</a:t>
            </a:r>
            <a:r>
              <a:rPr dirty="0" sz="1700" spc="2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1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парка</a:t>
            </a:r>
            <a:r>
              <a:rPr dirty="0" sz="1700" spc="18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стало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7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результатом</a:t>
            </a:r>
            <a:r>
              <a:rPr dirty="0" sz="1700" spc="2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работы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6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нескольких</a:t>
            </a:r>
            <a:r>
              <a:rPr dirty="0" sz="1700" spc="3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4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поколений</a:t>
            </a:r>
          </a:p>
          <a:p>
            <a:pPr marL="3389630" marR="0">
              <a:lnSpc>
                <a:spcPts val="1880"/>
              </a:lnSpc>
              <a:spcBef>
                <a:spcPts val="10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натуралистов.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92328" y="4923903"/>
            <a:ext cx="8337952" cy="13132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80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Ключевое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значение</a:t>
            </a:r>
            <a:r>
              <a:rPr dirty="0" sz="1700" spc="14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1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парка</a:t>
            </a:r>
            <a:r>
              <a:rPr dirty="0" sz="1700" spc="2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-</a:t>
            </a:r>
            <a:r>
              <a:rPr dirty="0" sz="17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сохранение</a:t>
            </a:r>
            <a:r>
              <a:rPr dirty="0" sz="1700" spc="11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природных</a:t>
            </a:r>
            <a:r>
              <a:rPr dirty="0" sz="1700" spc="1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28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комплексов</a:t>
            </a:r>
            <a:r>
              <a:rPr dirty="0" sz="1700" spc="44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зоны</a:t>
            </a:r>
            <a:r>
              <a:rPr dirty="0" sz="1700" spc="15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питания</a:t>
            </a:r>
            <a:r>
              <a:rPr dirty="0" sz="1700" spc="2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6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истоков</a:t>
            </a:r>
          </a:p>
          <a:p>
            <a:pPr marL="440436" marR="0">
              <a:lnSpc>
                <a:spcPts val="1880"/>
              </a:lnSpc>
              <a:spcBef>
                <a:spcPts val="10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р.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Зеи,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обеспечивающей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основную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часть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водосбора</a:t>
            </a:r>
            <a:r>
              <a:rPr dirty="0" sz="1700" spc="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1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Зейского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водохранилища.</a:t>
            </a:r>
          </a:p>
          <a:p>
            <a:pPr marL="118109" marR="0">
              <a:lnSpc>
                <a:spcPts val="1880"/>
              </a:lnSpc>
              <a:spcBef>
                <a:spcPts val="15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Национальный</a:t>
            </a:r>
            <a:r>
              <a:rPr dirty="0" sz="1700" spc="3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парк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сохраняет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охотничьи</a:t>
            </a:r>
            <a:r>
              <a:rPr dirty="0" sz="1700" spc="2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угодья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и</a:t>
            </a:r>
            <a:r>
              <a:rPr dirty="0" sz="1700" spc="11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оленьи</a:t>
            </a:r>
            <a:r>
              <a:rPr dirty="0" sz="1700" spc="17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пастбища</a:t>
            </a:r>
            <a:r>
              <a:rPr dirty="0" sz="1700" spc="15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эвенкийских</a:t>
            </a:r>
          </a:p>
          <a:p>
            <a:pPr marL="60959" marR="0">
              <a:lnSpc>
                <a:spcPts val="1880"/>
              </a:lnSpc>
              <a:spcBef>
                <a:spcPts val="10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родовых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общин.</a:t>
            </a:r>
            <a:r>
              <a:rPr dirty="0" sz="1700" spc="14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Вовлечение</a:t>
            </a:r>
            <a:r>
              <a:rPr dirty="0" sz="1700" spc="1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7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эвенков</a:t>
            </a:r>
            <a:r>
              <a:rPr dirty="0" sz="1700" spc="3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в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обеспечение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6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экологического</a:t>
            </a:r>
            <a:r>
              <a:rPr dirty="0" sz="1700" spc="15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8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туризма</a:t>
            </a:r>
            <a:r>
              <a:rPr dirty="0" sz="1700" spc="2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улучшит</a:t>
            </a:r>
          </a:p>
          <a:p>
            <a:pPr marL="2739643" marR="0">
              <a:lnSpc>
                <a:spcPts val="1880"/>
              </a:lnSpc>
              <a:spcBef>
                <a:spcPts val="10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жизнь</a:t>
            </a:r>
            <a:r>
              <a:rPr dirty="0" sz="1700" spc="17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коренного</a:t>
            </a:r>
            <a:r>
              <a:rPr dirty="0" sz="1700" spc="18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населения.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50087" y="3753471"/>
            <a:ext cx="8299587" cy="105415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80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Национальный</a:t>
            </a:r>
            <a:r>
              <a:rPr dirty="0" sz="1700" spc="34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парк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площадью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253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тысяч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гектар,</a:t>
            </a:r>
            <a:r>
              <a:rPr dirty="0" sz="1700" spc="1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расположенный</a:t>
            </a:r>
            <a:r>
              <a:rPr dirty="0" sz="1700" spc="2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в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северной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части</a:t>
            </a:r>
          </a:p>
          <a:p>
            <a:pPr marL="19812" marR="0">
              <a:lnSpc>
                <a:spcPts val="1880"/>
              </a:lnSpc>
              <a:spcBef>
                <a:spcPts val="109"/>
              </a:spcBef>
              <a:spcAft>
                <a:spcPts val="0"/>
              </a:spcAft>
            </a:pPr>
            <a:r>
              <a:rPr dirty="0" sz="1700" spc="-11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Зейского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района</a:t>
            </a:r>
            <a:r>
              <a:rPr dirty="0" sz="1700" spc="1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Амурской</a:t>
            </a:r>
            <a:r>
              <a:rPr dirty="0" sz="1700" spc="11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области</a:t>
            </a:r>
            <a:r>
              <a:rPr dirty="0" sz="1700" spc="27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-</a:t>
            </a:r>
            <a:r>
              <a:rPr dirty="0" sz="17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вплоть</a:t>
            </a:r>
            <a:r>
              <a:rPr dirty="0" sz="1700" spc="2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до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границ</a:t>
            </a:r>
            <a:r>
              <a:rPr dirty="0" sz="1700" spc="1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Якутии</a:t>
            </a:r>
            <a:r>
              <a:rPr dirty="0" sz="1700" spc="18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и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Хабаровского</a:t>
            </a:r>
            <a:r>
              <a:rPr dirty="0" sz="1700" spc="15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края.</a:t>
            </a:r>
          </a:p>
          <a:p>
            <a:pPr marL="53340" marR="0">
              <a:lnSpc>
                <a:spcPts val="1880"/>
              </a:lnSpc>
              <a:spcBef>
                <a:spcPts val="15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До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2019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года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его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месте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существовал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Государственный</a:t>
            </a:r>
            <a:r>
              <a:rPr dirty="0" sz="1700" spc="2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природный</a:t>
            </a:r>
            <a:r>
              <a:rPr dirty="0" sz="1700" spc="1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зоологический</a:t>
            </a:r>
          </a:p>
          <a:p>
            <a:pPr marL="1501901" marR="0">
              <a:lnSpc>
                <a:spcPts val="1880"/>
              </a:lnSpc>
              <a:spcBef>
                <a:spcPts val="10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заказник</a:t>
            </a:r>
            <a:r>
              <a:rPr dirty="0" sz="1700" spc="25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областного</a:t>
            </a:r>
            <a:r>
              <a:rPr dirty="0" sz="1700" spc="11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значения</a:t>
            </a:r>
            <a:r>
              <a:rPr dirty="0" sz="1700" spc="18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имени</a:t>
            </a:r>
            <a:r>
              <a:rPr dirty="0" sz="1700" spc="16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27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Г.</a:t>
            </a:r>
            <a:r>
              <a:rPr dirty="0" sz="1700" spc="126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А.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Федосеева.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78358" y="5100433"/>
            <a:ext cx="8156500" cy="7953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80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Ледники,</a:t>
            </a:r>
            <a:r>
              <a:rPr dirty="0" sz="1700" spc="24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скальные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обнажения,</a:t>
            </a:r>
            <a:r>
              <a:rPr dirty="0" sz="1700" spc="2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глубокие</a:t>
            </a:r>
            <a:r>
              <a:rPr dirty="0" sz="1700" spc="2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цирки,</a:t>
            </a:r>
            <a:r>
              <a:rPr dirty="0" sz="1700" spc="27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острые</a:t>
            </a:r>
            <a:r>
              <a:rPr dirty="0" sz="1700" spc="-18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гребни</a:t>
            </a:r>
            <a:r>
              <a:rPr dirty="0" sz="1700" spc="17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хребтов,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карстовые</a:t>
            </a:r>
          </a:p>
          <a:p>
            <a:pPr marL="352806" marR="0">
              <a:lnSpc>
                <a:spcPts val="1882"/>
              </a:lnSpc>
              <a:spcBef>
                <a:spcPts val="107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озёра,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чистейшие</a:t>
            </a:r>
            <a:r>
              <a:rPr dirty="0" sz="1700" spc="11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горные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реки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и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многочисленные</a:t>
            </a:r>
            <a:r>
              <a:rPr dirty="0" sz="1700" spc="11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водопады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фантастически</a:t>
            </a:r>
          </a:p>
          <a:p>
            <a:pPr marL="3411727" marR="0">
              <a:lnSpc>
                <a:spcPts val="1880"/>
              </a:lnSpc>
              <a:spcBef>
                <a:spcPts val="161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живописны.</a:t>
            </a: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000752" y="1331581"/>
            <a:ext cx="3872542" cy="5359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80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Становой</a:t>
            </a:r>
            <a:r>
              <a:rPr dirty="0" sz="1700" spc="24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хребет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представляет</a:t>
            </a:r>
            <a:r>
              <a:rPr dirty="0" sz="1700" spc="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7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собой</a:t>
            </a:r>
          </a:p>
          <a:p>
            <a:pPr marL="644651" marR="0">
              <a:lnSpc>
                <a:spcPts val="1880"/>
              </a:lnSpc>
              <a:spcBef>
                <a:spcPts val="109"/>
              </a:spcBef>
              <a:spcAft>
                <a:spcPts val="0"/>
              </a:spcAft>
            </a:pPr>
            <a:r>
              <a:rPr dirty="0" sz="1700" spc="-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огромную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горную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4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страну,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942840" y="1849741"/>
            <a:ext cx="3987663" cy="13132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60603" marR="0">
              <a:lnSpc>
                <a:spcPts val="1880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протянувшуюся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почти</a:t>
            </a:r>
            <a:r>
              <a:rPr dirty="0" sz="1700" spc="15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тысячу</a:t>
            </a:r>
          </a:p>
          <a:p>
            <a:pPr marL="93725" marR="0">
              <a:lnSpc>
                <a:spcPts val="1880"/>
              </a:lnSpc>
              <a:spcBef>
                <a:spcPts val="109"/>
              </a:spcBef>
              <a:spcAft>
                <a:spcPts val="0"/>
              </a:spcAft>
            </a:pPr>
            <a:r>
              <a:rPr dirty="0" sz="1700" spc="-11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километров</a:t>
            </a:r>
            <a:r>
              <a:rPr dirty="0" sz="1700" spc="3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от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хребта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4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Удокан</a:t>
            </a:r>
            <a:r>
              <a:rPr dirty="0" sz="1700" spc="26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и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реки</a:t>
            </a:r>
          </a:p>
          <a:p>
            <a:pPr marL="0" marR="0">
              <a:lnSpc>
                <a:spcPts val="1880"/>
              </a:lnSpc>
              <a:spcBef>
                <a:spcPts val="15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Олёкмы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</a:t>
            </a:r>
            <a:r>
              <a:rPr dirty="0" sz="1700" spc="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западе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до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хребта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Джугджур</a:t>
            </a:r>
          </a:p>
          <a:p>
            <a:pPr marL="231647" marR="0">
              <a:lnSpc>
                <a:spcPts val="1880"/>
              </a:lnSpc>
              <a:spcBef>
                <a:spcPts val="10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4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востоке.</a:t>
            </a:r>
            <a:r>
              <a:rPr dirty="0" sz="1700" spc="1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Самая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6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высокая</a:t>
            </a:r>
            <a:r>
              <a:rPr dirty="0" sz="1700" spc="14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28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точка</a:t>
            </a:r>
            <a:r>
              <a:rPr dirty="0" sz="1700" spc="4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-</a:t>
            </a:r>
          </a:p>
          <a:p>
            <a:pPr marL="1303274" marR="0">
              <a:lnSpc>
                <a:spcPts val="1882"/>
              </a:lnSpc>
              <a:spcBef>
                <a:spcPts val="107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гора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2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Аюмкан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349498" y="6598948"/>
            <a:ext cx="3375861" cy="2347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48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Автор</a:t>
            </a:r>
            <a:r>
              <a:rPr dirty="0" sz="1400" spc="1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фотографий</a:t>
            </a: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4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-</a:t>
            </a:r>
            <a:r>
              <a:rPr dirty="0" sz="1400" spc="-18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 </a:t>
            </a: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Сергей</a:t>
            </a: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Подольский</a:t>
            </a:r>
          </a:p>
        </p:txBody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0496" y="1200263"/>
            <a:ext cx="3953159" cy="20907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81533" marR="0">
              <a:lnSpc>
                <a:spcPts val="1880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территории</a:t>
            </a:r>
            <a:r>
              <a:rPr dirty="0" sz="1700" spc="24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национального</a:t>
            </a:r>
            <a:r>
              <a:rPr dirty="0" sz="1700" spc="26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1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парка</a:t>
            </a:r>
          </a:p>
          <a:p>
            <a:pPr marL="334009" marR="0">
              <a:lnSpc>
                <a:spcPts val="1880"/>
              </a:lnSpc>
              <a:spcBef>
                <a:spcPts val="10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находятся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пастбища</a:t>
            </a:r>
            <a:r>
              <a:rPr dirty="0" sz="1700" spc="1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домашних</a:t>
            </a:r>
          </a:p>
          <a:p>
            <a:pPr marL="152400" marR="0">
              <a:lnSpc>
                <a:spcPts val="1880"/>
              </a:lnSpc>
              <a:spcBef>
                <a:spcPts val="15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северных</a:t>
            </a:r>
            <a:r>
              <a:rPr dirty="0" sz="1700" spc="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оленей</a:t>
            </a:r>
            <a:r>
              <a:rPr dirty="0" sz="1700" spc="15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и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охотничьи</a:t>
            </a:r>
            <a:r>
              <a:rPr dirty="0" sz="1700" spc="2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угодья</a:t>
            </a:r>
          </a:p>
          <a:p>
            <a:pPr marL="361442" marR="0">
              <a:lnSpc>
                <a:spcPts val="1880"/>
              </a:lnSpc>
              <a:spcBef>
                <a:spcPts val="109"/>
              </a:spcBef>
              <a:spcAft>
                <a:spcPts val="0"/>
              </a:spcAft>
            </a:pPr>
            <a:r>
              <a:rPr dirty="0" sz="1700" spc="-15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эвенков.</a:t>
            </a:r>
            <a:r>
              <a:rPr dirty="0" sz="1700" spc="3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Одной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из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главных</a:t>
            </a:r>
            <a:r>
              <a:rPr dirty="0" sz="1700" spc="14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задач</a:t>
            </a:r>
          </a:p>
          <a:p>
            <a:pPr marL="407923" marR="0">
              <a:lnSpc>
                <a:spcPts val="1880"/>
              </a:lnSpc>
              <a:spcBef>
                <a:spcPts val="111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национального</a:t>
            </a:r>
            <a:r>
              <a:rPr dirty="0" sz="1700" spc="26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1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парка</a:t>
            </a:r>
            <a:r>
              <a:rPr dirty="0" sz="1700" spc="18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является</a:t>
            </a:r>
          </a:p>
          <a:p>
            <a:pPr marL="0" marR="0">
              <a:lnSpc>
                <a:spcPts val="1880"/>
              </a:lnSpc>
              <a:spcBef>
                <a:spcPts val="15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улучшение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жизни</a:t>
            </a:r>
            <a:r>
              <a:rPr dirty="0" sz="1700" spc="2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коренного</a:t>
            </a:r>
            <a:r>
              <a:rPr dirty="0" sz="1700" spc="25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населения,</a:t>
            </a:r>
          </a:p>
          <a:p>
            <a:pPr marL="279145" marR="0">
              <a:lnSpc>
                <a:spcPts val="1880"/>
              </a:lnSpc>
              <a:spcBef>
                <a:spcPts val="10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сохранение</a:t>
            </a:r>
            <a:r>
              <a:rPr dirty="0" sz="1700" spc="11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8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культуры</a:t>
            </a:r>
            <a:r>
              <a:rPr dirty="0" sz="1700" spc="16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и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традиций</a:t>
            </a:r>
          </a:p>
          <a:p>
            <a:pPr marL="925321" marR="0">
              <a:lnSpc>
                <a:spcPts val="1880"/>
              </a:lnSpc>
              <a:spcBef>
                <a:spcPts val="159"/>
              </a:spcBef>
              <a:spcAft>
                <a:spcPts val="0"/>
              </a:spcAft>
            </a:pPr>
            <a:r>
              <a:rPr dirty="0" sz="1700" spc="-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эвенкийского</a:t>
            </a:r>
            <a:r>
              <a:rPr dirty="0" sz="1700" spc="36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народа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349498" y="6598948"/>
            <a:ext cx="3375861" cy="2347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48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Автор</a:t>
            </a:r>
            <a:r>
              <a:rPr dirty="0" sz="1400" spc="1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фотографий</a:t>
            </a: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4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-</a:t>
            </a:r>
            <a:r>
              <a:rPr dirty="0" sz="1400" spc="-18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 </a:t>
            </a: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Сергей</a:t>
            </a: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Подольский</a:t>
            </a:r>
          </a:p>
        </p:txBody>
      </p:sp>
    </p:spTree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74574" y="1330056"/>
            <a:ext cx="4339624" cy="13132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75081" marR="0">
              <a:lnSpc>
                <a:spcPts val="1880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территории</a:t>
            </a:r>
            <a:r>
              <a:rPr dirty="0" sz="1700" spc="24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национального</a:t>
            </a:r>
            <a:r>
              <a:rPr dirty="0" sz="1700" spc="26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1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парка</a:t>
            </a:r>
          </a:p>
          <a:p>
            <a:pPr marL="627125" marR="0">
              <a:lnSpc>
                <a:spcPts val="1880"/>
              </a:lnSpc>
              <a:spcBef>
                <a:spcPts val="10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осуществляют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традиционное</a:t>
            </a:r>
          </a:p>
          <a:p>
            <a:pPr marL="0" marR="0">
              <a:lnSpc>
                <a:spcPts val="1880"/>
              </a:lnSpc>
              <a:spcBef>
                <a:spcPts val="15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природопользование</a:t>
            </a:r>
            <a:r>
              <a:rPr dirty="0" sz="1700" spc="37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-</a:t>
            </a:r>
            <a:r>
              <a:rPr dirty="0" sz="17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 </a:t>
            </a:r>
            <a:r>
              <a:rPr dirty="0" sz="1700" spc="-29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охоту</a:t>
            </a:r>
            <a:r>
              <a:rPr dirty="0" sz="1700" spc="28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и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выпас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оленей</a:t>
            </a:r>
          </a:p>
          <a:p>
            <a:pPr marL="377952" marR="0">
              <a:lnSpc>
                <a:spcPts val="1880"/>
              </a:lnSpc>
              <a:spcBef>
                <a:spcPts val="10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-</a:t>
            </a:r>
            <a:r>
              <a:rPr dirty="0" sz="17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общины</a:t>
            </a:r>
            <a:r>
              <a:rPr dirty="0" sz="1700" spc="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коренных</a:t>
            </a:r>
            <a:r>
              <a:rPr dirty="0" sz="1700" spc="17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малочисленных</a:t>
            </a:r>
          </a:p>
          <a:p>
            <a:pPr marL="1691132" marR="0">
              <a:lnSpc>
                <a:spcPts val="1880"/>
              </a:lnSpc>
              <a:spcBef>
                <a:spcPts val="10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народов.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81076" y="2625456"/>
            <a:ext cx="3925987" cy="7950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99643" marR="0">
              <a:lnSpc>
                <a:spcPts val="1880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Здесь</a:t>
            </a:r>
            <a:r>
              <a:rPr dirty="0" sz="1700" spc="-1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1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расположено</a:t>
            </a:r>
            <a:r>
              <a:rPr dirty="0" sz="1700" spc="15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7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более</a:t>
            </a:r>
            <a:r>
              <a:rPr dirty="0" sz="1700" spc="16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половины</a:t>
            </a:r>
          </a:p>
          <a:p>
            <a:pPr marL="0" marR="0">
              <a:lnSpc>
                <a:spcPts val="1880"/>
              </a:lnSpc>
              <a:spcBef>
                <a:spcPts val="10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(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18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из</a:t>
            </a:r>
            <a:r>
              <a:rPr dirty="0" sz="1700" spc="17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32)</a:t>
            </a:r>
            <a:r>
              <a:rPr dirty="0" sz="1700" spc="-15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баз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и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оборудованных</a:t>
            </a:r>
            <a:r>
              <a:rPr dirty="0" sz="1700" spc="2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стоянок</a:t>
            </a:r>
          </a:p>
          <a:p>
            <a:pPr marL="143255" marR="0">
              <a:lnSpc>
                <a:spcPts val="1880"/>
              </a:lnSpc>
              <a:spcBef>
                <a:spcPts val="159"/>
              </a:spcBef>
              <a:spcAft>
                <a:spcPts val="0"/>
              </a:spcAft>
            </a:pPr>
            <a:r>
              <a:rPr dirty="0" sz="1700" spc="-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оленеводов</a:t>
            </a:r>
            <a:r>
              <a:rPr dirty="0" sz="1700" spc="1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родовой</a:t>
            </a:r>
            <a:r>
              <a:rPr dirty="0" sz="1700" spc="1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общины</a:t>
            </a:r>
            <a:r>
              <a:rPr dirty="0" sz="1700" spc="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«Тайга»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940554" y="6023892"/>
            <a:ext cx="3376115" cy="2347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48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Автор</a:t>
            </a:r>
            <a:r>
              <a:rPr dirty="0" sz="1400" spc="1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фотографий</a:t>
            </a: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4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-</a:t>
            </a:r>
            <a:r>
              <a:rPr dirty="0" sz="1400" spc="-18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 </a:t>
            </a: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Сергей</a:t>
            </a: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Подольский</a:t>
            </a:r>
          </a:p>
        </p:txBody>
      </p:sp>
    </p:spTree>
  </p:cSld>
  <p:clrMapOvr>
    <a:masterClrMapping/>
  </p:clrMapOvr>
</p:sld>
</file>

<file path=ppt/slides/slide3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025898" y="4209401"/>
            <a:ext cx="4105171" cy="13132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80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 spc="-19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Работа</a:t>
            </a:r>
            <a:r>
              <a:rPr dirty="0" sz="1700" spc="3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национального</a:t>
            </a:r>
            <a:r>
              <a:rPr dirty="0" sz="1700" spc="3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парка:</a:t>
            </a:r>
            <a:r>
              <a:rPr dirty="0" sz="1700" spc="15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ежегодная</a:t>
            </a:r>
          </a:p>
          <a:p>
            <a:pPr marL="358140" marR="0">
              <a:lnSpc>
                <a:spcPts val="1880"/>
              </a:lnSpc>
              <a:spcBef>
                <a:spcPts val="109"/>
              </a:spcBef>
              <a:spcAft>
                <a:spcPts val="0"/>
              </a:spcAft>
            </a:pPr>
            <a:r>
              <a:rPr dirty="0" sz="1700" spc="-1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детская</a:t>
            </a:r>
            <a:r>
              <a:rPr dirty="0" sz="1700" spc="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1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этническая</a:t>
            </a:r>
            <a:r>
              <a:rPr dirty="0" sz="1700" spc="15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4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экспедиция</a:t>
            </a:r>
            <a:r>
              <a:rPr dirty="0" sz="1700" spc="29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в</a:t>
            </a:r>
          </a:p>
          <a:p>
            <a:pPr marL="244602" marR="0">
              <a:lnSpc>
                <a:spcPts val="1880"/>
              </a:lnSpc>
              <a:spcBef>
                <a:spcPts val="15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стойбище</a:t>
            </a:r>
            <a:r>
              <a:rPr dirty="0" sz="1700" spc="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оленеводов.</a:t>
            </a:r>
            <a:r>
              <a:rPr dirty="0" sz="1700" spc="1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Дети</a:t>
            </a:r>
            <a:r>
              <a:rPr dirty="0" sz="1700" spc="16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учатся</a:t>
            </a:r>
          </a:p>
          <a:p>
            <a:pPr marL="323850" marR="0">
              <a:lnSpc>
                <a:spcPts val="1880"/>
              </a:lnSpc>
              <a:spcBef>
                <a:spcPts val="10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ухаживать</a:t>
            </a:r>
            <a:r>
              <a:rPr dirty="0" sz="1700" spc="19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за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оленями,</a:t>
            </a:r>
            <a:r>
              <a:rPr dirty="0" sz="1700" spc="18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помогают</a:t>
            </a:r>
          </a:p>
          <a:p>
            <a:pPr marL="1406652" marR="0">
              <a:lnSpc>
                <a:spcPts val="1880"/>
              </a:lnSpc>
              <a:spcBef>
                <a:spcPts val="109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оленеводам.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182108" y="5504801"/>
            <a:ext cx="3793379" cy="79648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80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сегодняшний</a:t>
            </a:r>
            <a:r>
              <a:rPr dirty="0" sz="1700" spc="17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день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в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национальном</a:t>
            </a:r>
          </a:p>
          <a:p>
            <a:pPr marL="301751" marR="0">
              <a:lnSpc>
                <a:spcPts val="1880"/>
              </a:lnSpc>
              <a:spcBef>
                <a:spcPts val="109"/>
              </a:spcBef>
              <a:spcAft>
                <a:spcPts val="0"/>
              </a:spcAft>
            </a:pPr>
            <a:r>
              <a:rPr dirty="0" sz="1700" spc="-13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парке</a:t>
            </a:r>
            <a:r>
              <a:rPr dirty="0" sz="1700" spc="1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трудоустроено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8</a:t>
            </a:r>
            <a:r>
              <a:rPr dirty="0" sz="17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700" spc="-14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эвенков.</a:t>
            </a:r>
          </a:p>
          <a:p>
            <a:pPr marL="70611" marR="0">
              <a:lnSpc>
                <a:spcPts val="1548"/>
              </a:lnSpc>
              <a:spcBef>
                <a:spcPts val="552"/>
              </a:spcBef>
              <a:spcAft>
                <a:spcPts val="0"/>
              </a:spcAft>
            </a:pP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Автор</a:t>
            </a:r>
            <a:r>
              <a:rPr dirty="0" sz="1400" spc="12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фотографий</a:t>
            </a: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4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-</a:t>
            </a:r>
            <a:r>
              <a:rPr dirty="0" sz="1400" spc="-18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 </a:t>
            </a: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Сергей</a:t>
            </a: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 </a:t>
            </a:r>
            <a:r>
              <a:rPr dirty="0" sz="1400" b="1" i="1">
                <a:solidFill>
                  <a:srgbClr val="000099"/>
                </a:solidFill>
                <a:latin typeface="CESIKI+Times New Roman Bold Italic"/>
                <a:cs typeface="CESIKI+Times New Roman Bold Italic"/>
              </a:rPr>
              <a:t>Подольский</a:t>
            </a:r>
          </a:p>
        </p:txBody>
      </p:sp>
    </p:spTree>
  </p:cSld>
  <p:clrMapOvr>
    <a:masterClrMapping/>
  </p:clrMapOvr>
</p:sld>
</file>

<file path=ppt/slides/slide3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245864" y="1262916"/>
            <a:ext cx="4255724" cy="4480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48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https://zvportal.ru/index.php/2010-11-20-05-58-23-13/8-</a:t>
            </a:r>
          </a:p>
          <a:p>
            <a:pPr marL="90677" marR="0">
              <a:lnSpc>
                <a:spcPts val="1548"/>
              </a:lnSpc>
              <a:spcBef>
                <a:spcPts val="181"/>
              </a:spcBef>
              <a:spcAft>
                <a:spcPts val="0"/>
              </a:spcAft>
            </a:pPr>
            <a:r>
              <a:rPr dirty="0" sz="14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2010-11-20-06-11-287/11820-08-11-2019-22-46-34-09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186936" y="2123976"/>
            <a:ext cx="4261046" cy="4480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48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https://sever-press.ru/2022/03/04/jamalskaja-delegacija-</a:t>
            </a:r>
          </a:p>
          <a:p>
            <a:pPr marL="178308" marR="0">
              <a:lnSpc>
                <a:spcPts val="1548"/>
              </a:lnSpc>
              <a:spcBef>
                <a:spcPts val="181"/>
              </a:spcBef>
              <a:spcAft>
                <a:spcPts val="0"/>
              </a:spcAft>
            </a:pPr>
            <a:r>
              <a:rPr dirty="0" sz="14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uchastvuet-v-vii-vsemirnom-kongresse-olenevodov/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377942" y="2695730"/>
            <a:ext cx="2015567" cy="2347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48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https://t.me/zvportal/5965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272280" y="3445284"/>
            <a:ext cx="4277324" cy="2347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48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https://yandex.ru/video/preview/13699594432120103993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136642" y="4291612"/>
            <a:ext cx="2360184" cy="4480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72211" marR="0">
              <a:lnSpc>
                <a:spcPts val="1548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https://t.me/zvportal/5965</a:t>
            </a:r>
          </a:p>
          <a:p>
            <a:pPr marL="0" marR="0">
              <a:lnSpc>
                <a:spcPts val="1548"/>
              </a:lnSpc>
              <a:spcBef>
                <a:spcPts val="181"/>
              </a:spcBef>
              <a:spcAft>
                <a:spcPts val="0"/>
              </a:spcAft>
            </a:pPr>
            <a:r>
              <a:rPr dirty="0" sz="14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https://t.me/c/1590097132/275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54254" y="4881400"/>
            <a:ext cx="4272721" cy="66143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62305" marR="0">
              <a:lnSpc>
                <a:spcPts val="1548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https://admzr.ru/index.php/novosti/96-novosti/9436-</a:t>
            </a:r>
          </a:p>
          <a:p>
            <a:pPr marL="0" marR="0">
              <a:lnSpc>
                <a:spcPts val="1548"/>
              </a:lnSpc>
              <a:spcBef>
                <a:spcPts val="181"/>
              </a:spcBef>
              <a:spcAft>
                <a:spcPts val="0"/>
              </a:spcAft>
            </a:pPr>
            <a:r>
              <a:rPr dirty="0" sz="14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zejskij-rajon-vstretil-vesnu-dnem-olenevoda-i-okhotnika</a:t>
            </a:r>
          </a:p>
          <a:p>
            <a:pPr marL="44957" marR="0">
              <a:lnSpc>
                <a:spcPts val="1548"/>
              </a:lnSpc>
              <a:spcBef>
                <a:spcPts val="181"/>
              </a:spcBef>
              <a:spcAft>
                <a:spcPts val="0"/>
              </a:spcAft>
            </a:pPr>
            <a:r>
              <a:rPr dirty="0" sz="14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https://yandex.ru/video/preview/9129896642119823239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5111242" y="5406672"/>
            <a:ext cx="2696508" cy="4480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48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https://ok.ru/video/2581886864047</a:t>
            </a:r>
          </a:p>
          <a:p>
            <a:pPr marL="0" marR="0">
              <a:lnSpc>
                <a:spcPts val="1548"/>
              </a:lnSpc>
              <a:spcBef>
                <a:spcPts val="181"/>
              </a:spcBef>
              <a:spcAft>
                <a:spcPts val="0"/>
              </a:spcAft>
            </a:pPr>
            <a:r>
              <a:rPr dirty="0" sz="1400" b="1" i="1">
                <a:solidFill>
                  <a:srgbClr val="000099"/>
                </a:solidFill>
                <a:latin typeface="ACPIUH+Times New Roman Bold Italic"/>
                <a:cs typeface="ACPIUH+Times New Roman Bold Italic"/>
              </a:rPr>
              <a:t>https://ok.ru/video/2581879327407</a:t>
            </a:r>
          </a:p>
        </p:txBody>
      </p:sp>
    </p:spTree>
  </p:cSld>
  <p:clrMapOvr>
    <a:masterClrMapping/>
  </p:clrMapOvr>
</p:sld>
</file>

<file path=ppt/slides/slide3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mitype="http://purl.org/dc/dcmitype/" xmlns:dc="http://purl.org/dc/elements/1.1/" xmlns:dcterms="http://purl.org/dc/terms/" xmlns:xsi="http://www.w3.org/2001/XMLSchema-instance">
  <dc:title>Presentation PowerPoint</dc:title>
  <dc:creator>doc2pdf</dc:creator>
  <cp:lastModifiedBy>doc2pdf</cp:lastModifiedBy>
  <cp:revision>1</cp:revision>
  <dcterms:modified xsi:type="dcterms:W3CDTF">2023-09-11T05:49:06+00:00</dcterms:modified>
</cp:coreProperties>
</file>