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74" r:id="rId5"/>
    <p:sldId id="263" r:id="rId6"/>
    <p:sldId id="276" r:id="rId7"/>
    <p:sldId id="275" r:id="rId8"/>
    <p:sldId id="279" r:id="rId9"/>
    <p:sldId id="260" r:id="rId10"/>
    <p:sldId id="261" r:id="rId11"/>
    <p:sldId id="282" r:id="rId12"/>
    <p:sldId id="262" r:id="rId13"/>
    <p:sldId id="281" r:id="rId14"/>
    <p:sldId id="264" r:id="rId15"/>
    <p:sldId id="280" r:id="rId16"/>
    <p:sldId id="283" r:id="rId17"/>
    <p:sldId id="284" r:id="rId18"/>
    <p:sldId id="286" r:id="rId19"/>
    <p:sldId id="265" r:id="rId20"/>
    <p:sldId id="278" r:id="rId21"/>
    <p:sldId id="266" r:id="rId22"/>
    <p:sldId id="285" r:id="rId23"/>
    <p:sldId id="267" r:id="rId24"/>
    <p:sldId id="269" r:id="rId25"/>
    <p:sldId id="272" r:id="rId26"/>
    <p:sldId id="268" r:id="rId27"/>
    <p:sldId id="289" r:id="rId28"/>
    <p:sldId id="273" r:id="rId29"/>
    <p:sldId id="290" r:id="rId30"/>
    <p:sldId id="270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30" autoAdjust="0"/>
    <p:restoredTop sz="94629" autoAdjust="0"/>
  </p:normalViewPr>
  <p:slideViewPr>
    <p:cSldViewPr>
      <p:cViewPr>
        <p:scale>
          <a:sx n="112" d="100"/>
          <a:sy n="112" d="100"/>
        </p:scale>
        <p:origin x="-1500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3D3E0-371C-4439-8F1F-12D0A570CD60}" type="datetimeFigureOut">
              <a:rPr lang="ru-RU" smtClean="0"/>
              <a:pPr/>
              <a:t>09.12.2022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A21AA-80E5-418D-B1A1-91046D0E81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3D3E0-371C-4439-8F1F-12D0A570CD60}" type="datetimeFigureOut">
              <a:rPr lang="ru-RU" smtClean="0"/>
              <a:pPr/>
              <a:t>09.12.2022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A21AA-80E5-418D-B1A1-91046D0E81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3D3E0-371C-4439-8F1F-12D0A570CD60}" type="datetimeFigureOut">
              <a:rPr lang="ru-RU" smtClean="0"/>
              <a:pPr/>
              <a:t>09.12.2022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2BA21AA-80E5-418D-B1A1-91046D0E81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3D3E0-371C-4439-8F1F-12D0A570CD60}" type="datetimeFigureOut">
              <a:rPr lang="ru-RU" smtClean="0"/>
              <a:pPr/>
              <a:t>09.12.2022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A21AA-80E5-418D-B1A1-91046D0E81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3D3E0-371C-4439-8F1F-12D0A570CD60}" type="datetimeFigureOut">
              <a:rPr lang="ru-RU" smtClean="0"/>
              <a:pPr/>
              <a:t>09.12.2022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A21AA-80E5-418D-B1A1-91046D0E81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3D3E0-371C-4439-8F1F-12D0A570CD60}" type="datetimeFigureOut">
              <a:rPr lang="ru-RU" smtClean="0"/>
              <a:pPr/>
              <a:t>09.12.2022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A21AA-80E5-418D-B1A1-91046D0E81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3D3E0-371C-4439-8F1F-12D0A570CD60}" type="datetimeFigureOut">
              <a:rPr lang="ru-RU" smtClean="0"/>
              <a:pPr/>
              <a:t>09.12.2022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A21AA-80E5-418D-B1A1-91046D0E81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3D3E0-371C-4439-8F1F-12D0A570CD60}" type="datetimeFigureOut">
              <a:rPr lang="ru-RU" smtClean="0"/>
              <a:pPr/>
              <a:t>09.12.2022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A21AA-80E5-418D-B1A1-91046D0E81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3D3E0-371C-4439-8F1F-12D0A570CD60}" type="datetimeFigureOut">
              <a:rPr lang="ru-RU" smtClean="0"/>
              <a:pPr/>
              <a:t>09.12.2022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A21AA-80E5-418D-B1A1-91046D0E81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3D3E0-371C-4439-8F1F-12D0A570CD60}" type="datetimeFigureOut">
              <a:rPr lang="ru-RU" smtClean="0"/>
              <a:pPr/>
              <a:t>09.12.2022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A21AA-80E5-418D-B1A1-91046D0E81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3D3E0-371C-4439-8F1F-12D0A570CD60}" type="datetimeFigureOut">
              <a:rPr lang="ru-RU" smtClean="0"/>
              <a:pPr/>
              <a:t>09.12.2022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A21AA-80E5-418D-B1A1-91046D0E81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1E3D3E0-371C-4439-8F1F-12D0A570CD60}" type="datetimeFigureOut">
              <a:rPr lang="ru-RU" smtClean="0"/>
              <a:pPr/>
              <a:t>09.12.2022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2BA21AA-80E5-418D-B1A1-91046D0E81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571480"/>
            <a:ext cx="8221936" cy="1285884"/>
          </a:xfrm>
        </p:spPr>
        <p:txBody>
          <a:bodyPr>
            <a:normAutofit/>
          </a:bodyPr>
          <a:lstStyle/>
          <a:p>
            <a:r>
              <a:rPr lang="ru-RU" sz="7200" dirty="0" smtClean="0">
                <a:ln w="6350">
                  <a:solidFill>
                    <a:srgbClr val="FFFF00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Constantia" pitchFamily="18" charset="0"/>
                <a:cs typeface="Times New Roman" pitchFamily="18" charset="0"/>
              </a:rPr>
              <a:t>РОДОМ ИЗ СССР</a:t>
            </a:r>
            <a:endParaRPr lang="ru-RU" sz="7200" dirty="0">
              <a:ln w="6350">
                <a:solidFill>
                  <a:srgbClr val="FFFF00"/>
                </a:solidFill>
              </a:ln>
              <a:solidFill>
                <a:schemeClr val="accent1">
                  <a:lumMod val="75000"/>
                </a:schemeClr>
              </a:solidFill>
              <a:latin typeface="Constantia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2976" y="2357430"/>
            <a:ext cx="6929486" cy="3071834"/>
          </a:xfrm>
        </p:spPr>
        <p:txBody>
          <a:bodyPr>
            <a:normAutofit fontScale="92500" lnSpcReduction="10000"/>
          </a:bodyPr>
          <a:lstStyle/>
          <a:p>
            <a:r>
              <a:rPr lang="ru-RU" sz="44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</a:t>
            </a:r>
            <a:r>
              <a:rPr lang="ru-RU" sz="36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одолько  </a:t>
            </a:r>
            <a:r>
              <a:rPr lang="ru-RU" sz="44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</a:t>
            </a:r>
            <a:r>
              <a:rPr lang="ru-RU" sz="36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арина </a:t>
            </a:r>
            <a:r>
              <a:rPr lang="ru-RU" sz="44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</a:t>
            </a:r>
            <a:r>
              <a:rPr lang="ru-RU" sz="36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икторовна</a:t>
            </a:r>
          </a:p>
          <a:p>
            <a:endParaRPr lang="ru-RU" b="1" cap="all" dirty="0" smtClean="0">
              <a:ln w="9000" cmpd="sng">
                <a:solidFill>
                  <a:srgbClr val="00206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endParaRPr lang="ru-RU" b="1" cap="all" dirty="0" smtClean="0">
              <a:ln w="9000" cmpd="sng">
                <a:solidFill>
                  <a:srgbClr val="00206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Глава Бомнакского сельсовета </a:t>
            </a: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Зейского района Амурской области</a:t>
            </a:r>
          </a:p>
          <a:p>
            <a:endParaRPr lang="ru-RU" b="1" cap="all" dirty="0" smtClean="0">
              <a:ln w="9000" cmpd="sng">
                <a:solidFill>
                  <a:srgbClr val="00206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endParaRPr lang="ru-RU" b="1" cap="all" dirty="0">
              <a:ln w="9000" cmpd="sng">
                <a:solidFill>
                  <a:srgbClr val="00206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Подолько М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14290"/>
            <a:ext cx="5786478" cy="61436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023632"/>
          </a:xfrm>
          <a:blipFill>
            <a:blip r:embed="rId2"/>
            <a:tile tx="0" ty="0" sx="100000" sy="100000" flip="none" algn="tl"/>
          </a:blipFill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pPr algn="ctr"/>
            <a:endParaRPr lang="ru-RU" dirty="0" smtClean="0"/>
          </a:p>
          <a:p>
            <a:pPr algn="ctr">
              <a:buNone/>
            </a:pPr>
            <a:r>
              <a:rPr lang="ru-RU" sz="3200" b="1" dirty="0" smtClean="0">
                <a:solidFill>
                  <a:srgbClr val="003300"/>
                </a:solidFill>
                <a:latin typeface="Beresta" pitchFamily="2" charset="0"/>
              </a:rPr>
              <a:t>Дата рождения: 15.11.1960</a:t>
            </a:r>
          </a:p>
          <a:p>
            <a:pPr algn="ctr"/>
            <a:endParaRPr lang="ru-RU" sz="3200" b="1" dirty="0" smtClean="0">
              <a:solidFill>
                <a:srgbClr val="003300"/>
              </a:solidFill>
              <a:latin typeface="Beresta" pitchFamily="2" charset="0"/>
            </a:endParaRPr>
          </a:p>
          <a:p>
            <a:pPr algn="ctr">
              <a:buNone/>
            </a:pPr>
            <a:r>
              <a:rPr lang="ru-RU" sz="3200" b="1" dirty="0" smtClean="0">
                <a:solidFill>
                  <a:srgbClr val="003300"/>
                </a:solidFill>
                <a:latin typeface="Beresta" pitchFamily="2" charset="0"/>
              </a:rPr>
              <a:t>Место рождения: Амурская область, Зейский район, с. Бомнак</a:t>
            </a:r>
          </a:p>
          <a:p>
            <a:pPr algn="ctr">
              <a:buNone/>
            </a:pPr>
            <a:endParaRPr lang="ru-RU" sz="3200" b="1" dirty="0" smtClean="0">
              <a:solidFill>
                <a:srgbClr val="003300"/>
              </a:solidFill>
              <a:latin typeface="Beresta" pitchFamily="2" charset="0"/>
            </a:endParaRPr>
          </a:p>
          <a:p>
            <a:pPr algn="ctr">
              <a:buNone/>
            </a:pPr>
            <a:r>
              <a:rPr lang="ru-RU" sz="3200" b="1" dirty="0" smtClean="0">
                <a:solidFill>
                  <a:srgbClr val="003300"/>
                </a:solidFill>
                <a:latin typeface="Beresta" pitchFamily="2" charset="0"/>
              </a:rPr>
              <a:t>Образование: среднее профессиональное,</a:t>
            </a:r>
          </a:p>
          <a:p>
            <a:pPr algn="ctr">
              <a:buNone/>
            </a:pPr>
            <a:r>
              <a:rPr lang="ru-RU" sz="3200" b="1" dirty="0" smtClean="0">
                <a:solidFill>
                  <a:srgbClr val="003300"/>
                </a:solidFill>
                <a:latin typeface="Beresta" pitchFamily="2" charset="0"/>
              </a:rPr>
              <a:t>Благовещенское педагогическое училище </a:t>
            </a:r>
          </a:p>
          <a:p>
            <a:pPr algn="ctr">
              <a:buNone/>
            </a:pPr>
            <a:r>
              <a:rPr lang="ru-RU" sz="3200" b="1" dirty="0" smtClean="0">
                <a:solidFill>
                  <a:srgbClr val="003300"/>
                </a:solidFill>
                <a:latin typeface="Beresta" pitchFamily="2" charset="0"/>
              </a:rPr>
              <a:t>№ 1, 1981 г.</a:t>
            </a:r>
            <a:endParaRPr lang="ru-RU" sz="3200" b="1" dirty="0">
              <a:solidFill>
                <a:srgbClr val="003300"/>
              </a:solidFill>
              <a:latin typeface="Beresta" pitchFamily="2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Трудовая деятельность</a:t>
            </a:r>
            <a:endParaRPr lang="ru-RU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2060"/>
                </a:solidFill>
              </a:rPr>
              <a:t>1978-1979 гг. - старшая пионер-вожатая в Бомнакской средней школе</a:t>
            </a:r>
          </a:p>
          <a:p>
            <a:pPr>
              <a:buNone/>
            </a:pPr>
            <a:r>
              <a:rPr lang="ru-RU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2060"/>
                </a:solidFill>
              </a:rPr>
              <a:t>1979-1981 гг. - старшая пионер-вожатая в средней школе № 4 г. Зеи</a:t>
            </a:r>
          </a:p>
          <a:p>
            <a:pPr>
              <a:buNone/>
            </a:pPr>
            <a:r>
              <a:rPr lang="ru-RU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2060"/>
                </a:solidFill>
              </a:rPr>
              <a:t>1981-1982 гг. - учитель начальных классов в Бомнакской средней школе</a:t>
            </a:r>
          </a:p>
          <a:p>
            <a:pPr>
              <a:buNone/>
            </a:pPr>
            <a:r>
              <a:rPr lang="ru-RU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2060"/>
                </a:solidFill>
              </a:rPr>
              <a:t>1982-1982 гг. - и.о. секретаря исполкома Бомнакского сельского  Совета народных депутатов</a:t>
            </a:r>
          </a:p>
          <a:p>
            <a:pPr>
              <a:buNone/>
            </a:pPr>
            <a:r>
              <a:rPr lang="ru-RU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2060"/>
                </a:solidFill>
              </a:rPr>
              <a:t>1984-1985 гг. - воспитатель Бомнакского ясли-сада</a:t>
            </a:r>
          </a:p>
          <a:p>
            <a:pPr>
              <a:buNone/>
            </a:pPr>
            <a:r>
              <a:rPr lang="ru-RU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2060"/>
                </a:solidFill>
              </a:rPr>
              <a:t>1985-1987 гг. - учитель начальных классов в Бомнакской средней школе</a:t>
            </a:r>
          </a:p>
          <a:p>
            <a:pPr>
              <a:buNone/>
            </a:pPr>
            <a:r>
              <a:rPr lang="ru-RU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2060"/>
                </a:solidFill>
              </a:rPr>
              <a:t>1987-1993 гг. - заведующая зверофермой ООО «Согжой»</a:t>
            </a:r>
          </a:p>
          <a:p>
            <a:pPr>
              <a:buNone/>
            </a:pPr>
            <a:r>
              <a:rPr lang="ru-RU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2060"/>
                </a:solidFill>
              </a:rPr>
              <a:t>1993-2000 гг. - учитель начальных классов</a:t>
            </a:r>
          </a:p>
          <a:p>
            <a:pPr>
              <a:buNone/>
            </a:pPr>
            <a:r>
              <a:rPr lang="ru-RU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2060"/>
                </a:solidFill>
              </a:rPr>
              <a:t>С 2009 г. по настоящее  время - глава Бомнакского сельсовета, с. Бомнак, Зейского района, Амурской области</a:t>
            </a:r>
            <a:endParaRPr lang="ru-RU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Последний звонок выпускного класса  М.В. Подолько, 2010 г.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Users\Arhiv\AppData\Local\Temp\7zO89E60669\Последний звонок  моего выпуска 2010 год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2983" y="1600200"/>
            <a:ext cx="6278033" cy="47085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5984" y="357166"/>
            <a:ext cx="4470808" cy="61539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28934"/>
            <a:ext cx="4500594" cy="6383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 rot="21221719">
            <a:off x="4646713" y="487875"/>
            <a:ext cx="3983554" cy="54832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48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 rot="618318">
            <a:off x="594388" y="687740"/>
            <a:ext cx="4185017" cy="54255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n w="63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CC6600"/>
                </a:solidFill>
              </a:rPr>
              <a:t>М.В. Подолько в составе вокальной группы «Деревенька</a:t>
            </a:r>
            <a:r>
              <a:rPr lang="ru-RU" dirty="0" smtClean="0">
                <a:ln w="6350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CC6600"/>
                </a:solidFill>
              </a:rPr>
              <a:t>»</a:t>
            </a:r>
            <a:endParaRPr lang="ru-RU" dirty="0">
              <a:ln w="6350"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rgbClr val="CC6600"/>
              </a:solidFill>
            </a:endParaRPr>
          </a:p>
        </p:txBody>
      </p:sp>
      <p:pic>
        <p:nvPicPr>
          <p:cNvPr id="2050" name="Picture 2" descr="C:\Users\Arhiv\AppData\Local\Temp\7zO04BA3B47\Вокальная  группа Деревенька на концерте  8  март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2983" y="1600200"/>
            <a:ext cx="6278033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dirty="0" smtClean="0">
                <a:ln/>
                <a:solidFill>
                  <a:schemeClr val="accent3"/>
                </a:solidFill>
                <a:effectLst/>
              </a:rPr>
              <a:t>День оленевода и охотника</a:t>
            </a:r>
            <a:endParaRPr lang="ru-RU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3074" name="Picture 2" descr="C:\Users\Arhiv\AppData\Local\Temp\7zO4BFE3337\2015год День оленевода и охотника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71153" y="1214422"/>
            <a:ext cx="7608147" cy="5072098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sy="90000" rotWithShape="0">
              <a:srgbClr val="000000">
                <a:alpha val="255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500298" y="571480"/>
            <a:ext cx="4266010" cy="5935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n w="635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Встреча со своим первым классом</a:t>
            </a:r>
            <a:endParaRPr lang="ru-RU" dirty="0">
              <a:ln w="6350">
                <a:solidFill>
                  <a:schemeClr val="accent5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 descr="C:\Users\Arhiv\AppData\Local\Temp\7zO4FB9A82A\Встреча со  своим первым  классо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1589" y="1243758"/>
            <a:ext cx="6723683" cy="5042762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5214974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        На территории Бомнакского сельсовета проживают коренные малочисленные народы Севера (КМНС). Марина Викторовна тесно сотрудничает с председателями родовых общин, оказывает помощь и решает совместные задачи. Постоянно защищает интересы КМНС в Правительстве Амурской области и входит в  состав Совета КМНС при Правительстве Амурской области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ln w="635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7030A0"/>
                </a:solidFill>
                <a:latin typeface="Beresta" pitchFamily="2" charset="0"/>
              </a:rPr>
              <a:t>В родовой общине «Тайга»</a:t>
            </a:r>
            <a:endParaRPr lang="ru-RU" sz="4400" dirty="0">
              <a:ln w="6350"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rgbClr val="7030A0"/>
              </a:solidFill>
              <a:latin typeface="Beresta" pitchFamily="2" charset="0"/>
            </a:endParaRPr>
          </a:p>
        </p:txBody>
      </p:sp>
      <p:pic>
        <p:nvPicPr>
          <p:cNvPr id="6146" name="Picture 2" descr="C:\Users\Arhiv\AppData\Local\Temp\7zOCE2F2B2B\В родовой общине Тайга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9598" y="1500174"/>
            <a:ext cx="7393834" cy="4929222"/>
          </a:xfrm>
          <a:prstGeom prst="rect">
            <a:avLst/>
          </a:prstGeom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ru-RU" sz="2000" dirty="0" smtClean="0">
                <a:ln>
                  <a:solidFill>
                    <a:srgbClr val="00B050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Приветственное обращение  эвенков Булатовой Надежды Яковлевны и Сорокиной (Ан) Надежды Федоровны, работников института народов Севера, Санкт-Петербург, июль 2022 г.</a:t>
            </a:r>
            <a:endParaRPr lang="ru-RU" sz="2000" dirty="0">
              <a:ln>
                <a:solidFill>
                  <a:srgbClr val="00B050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37791" y="1600200"/>
            <a:ext cx="3268418" cy="4708525"/>
          </a:xfrm>
          <a:prstGeom prst="rect">
            <a:avLst/>
          </a:prstGeom>
          <a:ln>
            <a:headEnd/>
            <a:tailEnd/>
          </a:ln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 prst="coolSlant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0330457">
            <a:off x="853864" y="888045"/>
            <a:ext cx="3873965" cy="545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399648">
            <a:off x="5057784" y="642918"/>
            <a:ext cx="3900370" cy="5483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642918"/>
            <a:ext cx="8223397" cy="56574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9" y="285728"/>
            <a:ext cx="4251140" cy="6148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ln w="6350">
                  <a:solidFill>
                    <a:schemeClr val="bg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Марина Викторовна Подолько – участница мотопробега на скутерах, посвященного Дню Победы</a:t>
            </a:r>
            <a:endParaRPr lang="ru-RU" sz="2400" dirty="0">
              <a:ln w="6350">
                <a:solidFill>
                  <a:schemeClr val="bg1"/>
                </a:solidFill>
              </a:ln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7170" name="Picture 2" descr="C:\Users\Arhiv\AppData\Local\Temp\7zO86D989FB\Велозабег посвященный 9  ма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571612"/>
            <a:ext cx="6278033" cy="47085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59654" y="214290"/>
            <a:ext cx="4469733" cy="63994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400" cap="all" dirty="0" smtClean="0">
                <a:ln w="0"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</a:rPr>
              <a:t>Марина Викторовна на сцене Дома культуры с. Бомнак с детьми – участниками концерта, 2014 г.</a:t>
            </a:r>
            <a:endParaRPr lang="ru-RU" sz="2400" cap="all" dirty="0">
              <a:ln w="0">
                <a:solidFill>
                  <a:schemeClr val="accent1">
                    <a:lumMod val="40000"/>
                    <a:lumOff val="60000"/>
                  </a:schemeClr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</a:endParaRPr>
          </a:p>
        </p:txBody>
      </p:sp>
      <p:pic>
        <p:nvPicPr>
          <p:cNvPr id="8194" name="Picture 2" descr="C:\Users\Arhiv\AppData\Local\Temp\7zO45DE3D4E\После концерт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28" y="1571612"/>
            <a:ext cx="6691358" cy="50185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17" y="285728"/>
            <a:ext cx="4507273" cy="6240265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3"/>
                </a:solidFill>
                <a:latin typeface="Beresta" pitchFamily="2" charset="0"/>
              </a:rPr>
              <a:t>Проводы зимы</a:t>
            </a:r>
            <a:endParaRPr lang="ru-RU" sz="6000" dirty="0">
              <a:ln w="6350">
                <a:solidFill>
                  <a:schemeClr val="accent4">
                    <a:lumMod val="75000"/>
                  </a:schemeClr>
                </a:solidFill>
              </a:ln>
              <a:solidFill>
                <a:schemeClr val="accent3"/>
              </a:solidFill>
              <a:latin typeface="Beresta" pitchFamily="2" charset="0"/>
            </a:endParaRPr>
          </a:p>
        </p:txBody>
      </p:sp>
      <p:pic>
        <p:nvPicPr>
          <p:cNvPr id="9218" name="Picture 2" descr="C:\Users\Arhiv\AppData\Local\Temp\7zO8EEB0ABE\Проводы  Зимы 2015 год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14030" y="1428736"/>
            <a:ext cx="7286676" cy="485778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ln w="6350">
                  <a:solidFill>
                    <a:srgbClr val="FFC000"/>
                  </a:solidFill>
                </a:ln>
                <a:latin typeface="Beresta" pitchFamily="2" charset="0"/>
              </a:rPr>
              <a:t>Вокальная группа «Деревенька» на юбилее села Бомнак</a:t>
            </a:r>
            <a:endParaRPr lang="ru-RU" i="1" dirty="0">
              <a:ln w="6350">
                <a:solidFill>
                  <a:srgbClr val="FFC000"/>
                </a:solidFill>
              </a:ln>
              <a:latin typeface="Beresta" pitchFamily="2" charset="0"/>
            </a:endParaRPr>
          </a:p>
        </p:txBody>
      </p:sp>
      <p:pic>
        <p:nvPicPr>
          <p:cNvPr id="11266" name="Picture 2" descr="C:\Users\Arhiv\AppData\Local\Temp\7zO8CBED5E1\Юбилей  села 125 лет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97724" y="1571612"/>
            <a:ext cx="7431928" cy="495461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rhiv\AppData\Local\Temp\7zO49FB7C54\SAM_31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714356"/>
            <a:ext cx="7929618" cy="5286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n w="6350">
                  <a:solidFill>
                    <a:srgbClr val="FFFF00"/>
                  </a:solidFill>
                </a:ln>
                <a:latin typeface="Arial Black" pitchFamily="34" charset="0"/>
              </a:rPr>
              <a:t>Поздравление с юбилеем (80 лет) Анатолия Ивановича Микулича</a:t>
            </a:r>
            <a:endParaRPr lang="ru-RU" sz="2400" dirty="0">
              <a:ln w="6350">
                <a:solidFill>
                  <a:srgbClr val="FFFF00"/>
                </a:solidFill>
              </a:ln>
              <a:latin typeface="Arial Black" pitchFamily="34" charset="0"/>
            </a:endParaRPr>
          </a:p>
        </p:txBody>
      </p:sp>
      <p:pic>
        <p:nvPicPr>
          <p:cNvPr id="10242" name="Picture 2" descr="C:\Users\Arhiv\AppData\Local\Temp\7zO43DA52AF\Поздравляем с Юбилеем Анатолия Ивановича Микулич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1285860"/>
            <a:ext cx="3929090" cy="5238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15106"/>
          </a:xfrm>
          <a:solidFill>
            <a:schemeClr val="accent6">
              <a:lumMod val="20000"/>
              <a:lumOff val="80000"/>
            </a:schemeClr>
          </a:solidFill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marL="92075" indent="44450" algn="just">
              <a:buNone/>
            </a:pP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            «За время работы в органах местного самоуправления М.В. Подолько проявила себя как хороший организатор, принципиальный руководитель, болеющий за интересы и нужды населения подведомственной территории. Умело решает актуальные вопросы местного значения. При содействии Марины Викторовны в селе обустраиваются детские площадки, ремонтируется жилье, устанавливается уличное освещение, разбираются старые заброшенные усадьбы, оказывается помощь муниципальным учреждениям в приобретении материалов для осуществления косметических ремонтов зданий, их оснащении. Большое внимание уделяется вопросам благоустройства села: ежегодно постановлением главы объявляется месячник по благоустройству села, намечаются конкретные меры для осуществления этой работы. Принимаются меры для обеспечения пожарной безопасности села в весенне-летний период.</a:t>
            </a:r>
          </a:p>
          <a:p>
            <a:pPr marL="92075" indent="44450" algn="just">
              <a:buNone/>
            </a:pP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          На особом контроле администрации сельсовета, возглавляемой М.В. Подолько, находятся «неблагополучные»  и малоимущие семьи. Для работы с ними  глава муниципального образования активно сотрудничает с местным Советом женщин, привлекает к работе административную комиссию. Совместно с управлением социальной защиты населения нуждающимся семьям  оказывается помощь в подготовке детей к школе.  На летний период подростки и молодёжь привлекаются к выполнению общественных работ.»</a:t>
            </a:r>
          </a:p>
          <a:p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(Из характеристики на Подолько М.В.)</a:t>
            </a:r>
            <a:endParaRPr lang="ru-RU" sz="1600" b="1" dirty="0">
              <a:solidFill>
                <a:schemeClr val="accent6">
                  <a:lumMod val="5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368412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>
                <a:solidFill>
                  <a:schemeClr val="accent6">
                    <a:lumMod val="50000"/>
                  </a:schemeClr>
                </a:solidFill>
              </a:rPr>
              <a:t>Работники администрации Зейского района на выезде в </a:t>
            </a:r>
            <a:br>
              <a:rPr lang="ru-RU" sz="22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accent6">
                    <a:lumMod val="50000"/>
                  </a:schemeClr>
                </a:solidFill>
              </a:rPr>
              <a:t>с. Бомнак (1-я справа - глава Бомнакского сельсовета – М.В. Подолько, 2-й справа - глава района А.М. Сухомесов, </a:t>
            </a:r>
            <a:br>
              <a:rPr lang="ru-RU" sz="22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accent6">
                    <a:lumMod val="50000"/>
                  </a:schemeClr>
                </a:solidFill>
              </a:rPr>
              <a:t>2-я слева – начальник отдела образования Е.В. Юрчук)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14338" name="Picture 2" descr="C:\Users\Arhiv\AppData\Local\Temp\7zO871ACC25\Администрация  района  на  выезде в Бомнаке глава Сухомесов А.М.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785926"/>
            <a:ext cx="6929486" cy="461965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601089">
            <a:off x="4929190" y="785794"/>
            <a:ext cx="3716859" cy="53117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20850458">
            <a:off x="818747" y="558191"/>
            <a:ext cx="3764218" cy="53403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rhiv\AppData\Local\Temp\7zO4BFC49E7\20170121_10200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19039"/>
            <a:ext cx="3786214" cy="66040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1127</TotalTime>
  <Words>493</Words>
  <Application>Microsoft Office PowerPoint</Application>
  <PresentationFormat>Экран (4:3)</PresentationFormat>
  <Paragraphs>40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Апекс</vt:lpstr>
      <vt:lpstr>РОДОМ ИЗ СССР</vt:lpstr>
      <vt:lpstr>Презентация PowerPoint</vt:lpstr>
      <vt:lpstr>Презентация PowerPoint</vt:lpstr>
      <vt:lpstr>Трудовая деятельность</vt:lpstr>
      <vt:lpstr>Последний звонок выпускного класса  М.В. Подолько, 2010 г.</vt:lpstr>
      <vt:lpstr>Презентация PowerPoint</vt:lpstr>
      <vt:lpstr>Презентация PowerPoint</vt:lpstr>
      <vt:lpstr>Презентация PowerPoint</vt:lpstr>
      <vt:lpstr>М.В. Подолько в составе вокальной группы «Деревенька»</vt:lpstr>
      <vt:lpstr>День оленевода и охотника</vt:lpstr>
      <vt:lpstr>Презентация PowerPoint</vt:lpstr>
      <vt:lpstr>Встреча со своим первым классом</vt:lpstr>
      <vt:lpstr>Презентация PowerPoint</vt:lpstr>
      <vt:lpstr>В родовой общине «Тайга»</vt:lpstr>
      <vt:lpstr>Приветственное обращение  эвенков Булатовой Надежды Яковлевны и Сорокиной (Ан) Надежды Федоровны, работников института народов Севера, Санкт-Петербург, июль 2022 г.</vt:lpstr>
      <vt:lpstr>Презентация PowerPoint</vt:lpstr>
      <vt:lpstr>Презентация PowerPoint</vt:lpstr>
      <vt:lpstr>Презентация PowerPoint</vt:lpstr>
      <vt:lpstr>Марина Викторовна Подолько – участница мотопробега на скутерах, посвященного Дню Победы</vt:lpstr>
      <vt:lpstr>Презентация PowerPoint</vt:lpstr>
      <vt:lpstr>Марина Викторовна на сцене Дома культуры с. Бомнак с детьми – участниками концерта, 2014 г.</vt:lpstr>
      <vt:lpstr>Презентация PowerPoint</vt:lpstr>
      <vt:lpstr>Проводы зимы</vt:lpstr>
      <vt:lpstr>Вокальная группа «Деревенька» на юбилее села Бомнак</vt:lpstr>
      <vt:lpstr>Презентация PowerPoint</vt:lpstr>
      <vt:lpstr>Поздравление с юбилеем (80 лет) Анатолия Ивановича Микулича</vt:lpstr>
      <vt:lpstr>Презентация PowerPoint</vt:lpstr>
      <vt:lpstr> Работники администрации Зейского района на выезде в  с. Бомнак (1-я справа - глава Бомнакского сельсовета – М.В. Подолько, 2-й справа - глава района А.М. Сухомесов,  2-я слева – начальник отдела образования Е.В. Юрчук) 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РОДОМ ИЗ СССР</dc:title>
  <dc:creator>Arhiv</dc:creator>
  <cp:lastModifiedBy>User</cp:lastModifiedBy>
  <cp:revision>83</cp:revision>
  <dcterms:created xsi:type="dcterms:W3CDTF">2022-11-29T01:03:42Z</dcterms:created>
  <dcterms:modified xsi:type="dcterms:W3CDTF">2022-12-09T08:08:32Z</dcterms:modified>
</cp:coreProperties>
</file>