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wdp" ContentType="image/vnd.ms-photo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63" r:id="rId3"/>
    <p:sldId id="272" r:id="rId4"/>
    <p:sldId id="273" r:id="rId5"/>
    <p:sldId id="271" r:id="rId6"/>
    <p:sldId id="269" r:id="rId7"/>
    <p:sldId id="264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5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12E"/>
    <a:srgbClr val="FDFEFF"/>
    <a:srgbClr val="215AE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944" y="-4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2" d="100"/>
          <a:sy n="82" d="100"/>
        </p:scale>
        <p:origin x="-318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B1C12C-9355-4846-AC8A-9A8C3A2C2353}" type="doc">
      <dgm:prSet loTypeId="urn:microsoft.com/office/officeart/2005/8/layout/process4" loCatId="process" qsTypeId="urn:microsoft.com/office/officeart/2005/8/quickstyle/simple3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BE0E6429-B589-424C-A1D8-BBB790DAAF68}">
      <dgm:prSet phldrT="[Текст]" custT="1"/>
      <dgm:spPr/>
      <dgm:t>
        <a:bodyPr/>
        <a:lstStyle/>
        <a:p>
          <a:r>
            <a:rPr lang="ru-RU" sz="1400" dirty="0" smtClean="0"/>
            <a:t>Поступление информации, которая удовлетворяет установленным требованиям и может служить основанием для проведения проверки</a:t>
          </a:r>
          <a:endParaRPr lang="ru-RU" sz="1400" dirty="0"/>
        </a:p>
      </dgm:t>
    </dgm:pt>
    <dgm:pt modelId="{6A77513C-CF6B-4424-A116-61AD5F5D8D9D}" type="parTrans" cxnId="{873833C0-20F6-43E3-B119-0EEDECFD73EF}">
      <dgm:prSet/>
      <dgm:spPr/>
      <dgm:t>
        <a:bodyPr/>
        <a:lstStyle/>
        <a:p>
          <a:endParaRPr lang="ru-RU"/>
        </a:p>
      </dgm:t>
    </dgm:pt>
    <dgm:pt modelId="{8693ADC5-6E0A-445C-A8B3-1CC9321F70BC}" type="sibTrans" cxnId="{873833C0-20F6-43E3-B119-0EEDECFD73EF}">
      <dgm:prSet/>
      <dgm:spPr/>
      <dgm:t>
        <a:bodyPr/>
        <a:lstStyle/>
        <a:p>
          <a:endParaRPr lang="ru-RU"/>
        </a:p>
      </dgm:t>
    </dgm:pt>
    <dgm:pt modelId="{38103834-8DD7-43E6-A409-AF464A01F627}">
      <dgm:prSet phldrT="[Текст]" custT="1"/>
      <dgm:spPr/>
      <dgm:t>
        <a:bodyPr/>
        <a:lstStyle/>
        <a:p>
          <a:r>
            <a:rPr lang="ru-RU" sz="1400" dirty="0" smtClean="0"/>
            <a:t>Принятие и документальное оформление решения о проведении проверки на основании полученной информации</a:t>
          </a:r>
          <a:endParaRPr lang="ru-RU" sz="1400" dirty="0"/>
        </a:p>
      </dgm:t>
    </dgm:pt>
    <dgm:pt modelId="{F392EB8B-73E5-436E-81DE-21713BCAFAD8}" type="parTrans" cxnId="{2F919053-22A3-4268-9A76-E7CBB35616A9}">
      <dgm:prSet/>
      <dgm:spPr/>
      <dgm:t>
        <a:bodyPr/>
        <a:lstStyle/>
        <a:p>
          <a:endParaRPr lang="ru-RU"/>
        </a:p>
      </dgm:t>
    </dgm:pt>
    <dgm:pt modelId="{37A1E6C8-C585-412C-8ACE-DF8433D02055}" type="sibTrans" cxnId="{2F919053-22A3-4268-9A76-E7CBB35616A9}">
      <dgm:prSet/>
      <dgm:spPr/>
      <dgm:t>
        <a:bodyPr/>
        <a:lstStyle/>
        <a:p>
          <a:endParaRPr lang="ru-RU"/>
        </a:p>
      </dgm:t>
    </dgm:pt>
    <dgm:pt modelId="{814F3533-6081-4858-90B1-800FCD131756}">
      <dgm:prSet phldrT="[Текст]" custT="1"/>
      <dgm:spPr/>
      <dgm:t>
        <a:bodyPr/>
        <a:lstStyle/>
        <a:p>
          <a:r>
            <a:rPr lang="ru-RU" sz="1400" dirty="0" smtClean="0"/>
            <a:t>Уведомление государственного служащего о проведении в отношении него проверки</a:t>
          </a:r>
          <a:endParaRPr lang="ru-RU" sz="1400" dirty="0"/>
        </a:p>
      </dgm:t>
    </dgm:pt>
    <dgm:pt modelId="{5DC6E365-6080-4D8F-924F-1EB7C8E1A920}" type="parTrans" cxnId="{B04C32EB-A0B4-445D-9A04-E64E73116E44}">
      <dgm:prSet/>
      <dgm:spPr/>
      <dgm:t>
        <a:bodyPr/>
        <a:lstStyle/>
        <a:p>
          <a:endParaRPr lang="ru-RU"/>
        </a:p>
      </dgm:t>
    </dgm:pt>
    <dgm:pt modelId="{EA569501-2C1D-42E2-8536-42D72AE6D13C}" type="sibTrans" cxnId="{B04C32EB-A0B4-445D-9A04-E64E73116E44}">
      <dgm:prSet/>
      <dgm:spPr/>
      <dgm:t>
        <a:bodyPr/>
        <a:lstStyle/>
        <a:p>
          <a:endParaRPr lang="ru-RU"/>
        </a:p>
      </dgm:t>
    </dgm:pt>
    <dgm:pt modelId="{F5379255-2F8B-4BED-B552-5B07D6883D7F}">
      <dgm:prSet custT="1"/>
      <dgm:spPr/>
      <dgm:t>
        <a:bodyPr/>
        <a:lstStyle/>
        <a:p>
          <a:r>
            <a:rPr lang="ru-RU" sz="1400" dirty="0" smtClean="0"/>
            <a:t>Непосредственное проведение проверочных процедур (самостоятельно или путем направления запросов в органы и организации)</a:t>
          </a:r>
          <a:endParaRPr lang="ru-RU" sz="1400" dirty="0"/>
        </a:p>
      </dgm:t>
    </dgm:pt>
    <dgm:pt modelId="{1E29042B-69BD-4DE4-8961-74D7302ACCDF}" type="parTrans" cxnId="{8A79349E-40EA-4690-A3E5-7431A6D1CEE7}">
      <dgm:prSet/>
      <dgm:spPr/>
      <dgm:t>
        <a:bodyPr/>
        <a:lstStyle/>
        <a:p>
          <a:endParaRPr lang="ru-RU"/>
        </a:p>
      </dgm:t>
    </dgm:pt>
    <dgm:pt modelId="{26C26A5A-8CED-4FC7-8B61-0E73C7D88815}" type="sibTrans" cxnId="{8A79349E-40EA-4690-A3E5-7431A6D1CEE7}">
      <dgm:prSet/>
      <dgm:spPr/>
      <dgm:t>
        <a:bodyPr/>
        <a:lstStyle/>
        <a:p>
          <a:endParaRPr lang="ru-RU"/>
        </a:p>
      </dgm:t>
    </dgm:pt>
    <dgm:pt modelId="{E43A3C11-3064-4088-BC19-45C9B19551BB}">
      <dgm:prSet custT="1"/>
      <dgm:spPr/>
      <dgm:t>
        <a:bodyPr/>
        <a:lstStyle/>
        <a:p>
          <a:r>
            <a:rPr lang="ru-RU" sz="1400" dirty="0" smtClean="0"/>
            <a:t>Представление результатов лицу, принявшему решение о проведении проверки</a:t>
          </a:r>
          <a:endParaRPr lang="ru-RU" sz="1400" dirty="0"/>
        </a:p>
      </dgm:t>
    </dgm:pt>
    <dgm:pt modelId="{BC866940-A812-4AC7-8954-5EEBB7C0E575}" type="parTrans" cxnId="{14784065-DE75-4B46-A2B6-E6E502DCD391}">
      <dgm:prSet/>
      <dgm:spPr/>
      <dgm:t>
        <a:bodyPr/>
        <a:lstStyle/>
        <a:p>
          <a:endParaRPr lang="ru-RU"/>
        </a:p>
      </dgm:t>
    </dgm:pt>
    <dgm:pt modelId="{25B57D24-563F-471E-84B4-E7E5514B07A1}" type="sibTrans" cxnId="{14784065-DE75-4B46-A2B6-E6E502DCD391}">
      <dgm:prSet/>
      <dgm:spPr/>
      <dgm:t>
        <a:bodyPr/>
        <a:lstStyle/>
        <a:p>
          <a:endParaRPr lang="ru-RU"/>
        </a:p>
      </dgm:t>
    </dgm:pt>
    <dgm:pt modelId="{DC0C9684-C967-424F-804E-FA603BF07BF2}">
      <dgm:prSet custT="1"/>
      <dgm:spPr/>
      <dgm:t>
        <a:bodyPr/>
        <a:lstStyle/>
        <a:p>
          <a:r>
            <a:rPr lang="ru-RU" sz="1400" dirty="0" smtClean="0"/>
            <a:t>Ознакомление служащего с результатами проверки. Уведомление о результатах проверки органа или организации, представившей информацию, являющуюся основанием для проведения проверки</a:t>
          </a:r>
          <a:endParaRPr lang="ru-RU" sz="1400" dirty="0"/>
        </a:p>
      </dgm:t>
    </dgm:pt>
    <dgm:pt modelId="{C195F5F1-0D8A-41F8-9FEE-A6261182E2E1}" type="parTrans" cxnId="{5AC0DB2C-BE5C-4A1F-B81C-FACEED1BEAD9}">
      <dgm:prSet/>
      <dgm:spPr/>
      <dgm:t>
        <a:bodyPr/>
        <a:lstStyle/>
        <a:p>
          <a:endParaRPr lang="ru-RU"/>
        </a:p>
      </dgm:t>
    </dgm:pt>
    <dgm:pt modelId="{EF44ED0D-BA39-46CB-9AFF-369C71ABFA46}" type="sibTrans" cxnId="{5AC0DB2C-BE5C-4A1F-B81C-FACEED1BEAD9}">
      <dgm:prSet/>
      <dgm:spPr/>
      <dgm:t>
        <a:bodyPr/>
        <a:lstStyle/>
        <a:p>
          <a:endParaRPr lang="ru-RU"/>
        </a:p>
      </dgm:t>
    </dgm:pt>
    <dgm:pt modelId="{BC2830AC-22D2-47B6-8FBB-8690790DDD8F}">
      <dgm:prSet custT="1"/>
      <dgm:spPr/>
      <dgm:t>
        <a:bodyPr/>
        <a:lstStyle/>
        <a:p>
          <a:r>
            <a:rPr lang="ru-RU" sz="1400" dirty="0" smtClean="0"/>
            <a:t>Принятие мер по результатам проверки (принятие решения о назначении на должность, направление результатов проверки в комиссию или в иной государственный орган)</a:t>
          </a:r>
          <a:endParaRPr lang="ru-RU" sz="1400" dirty="0"/>
        </a:p>
      </dgm:t>
    </dgm:pt>
    <dgm:pt modelId="{BDC51FDF-D356-462C-A2DB-6C3F9868D634}" type="parTrans" cxnId="{DDB81114-C9D6-420C-8C75-3923946B64BD}">
      <dgm:prSet/>
      <dgm:spPr/>
      <dgm:t>
        <a:bodyPr/>
        <a:lstStyle/>
        <a:p>
          <a:endParaRPr lang="ru-RU"/>
        </a:p>
      </dgm:t>
    </dgm:pt>
    <dgm:pt modelId="{8FDDE84F-49DC-4DDB-9D9F-890E439907E8}" type="sibTrans" cxnId="{DDB81114-C9D6-420C-8C75-3923946B64BD}">
      <dgm:prSet/>
      <dgm:spPr/>
      <dgm:t>
        <a:bodyPr/>
        <a:lstStyle/>
        <a:p>
          <a:endParaRPr lang="ru-RU"/>
        </a:p>
      </dgm:t>
    </dgm:pt>
    <dgm:pt modelId="{78B6E16D-7EFE-4A2F-89FE-3AB6DEB9D660}" type="pres">
      <dgm:prSet presAssocID="{92B1C12C-9355-4846-AC8A-9A8C3A2C235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D614AFA-7E76-4FE8-AC9B-793F034B6C06}" type="pres">
      <dgm:prSet presAssocID="{BC2830AC-22D2-47B6-8FBB-8690790DDD8F}" presName="boxAndChildren" presStyleCnt="0"/>
      <dgm:spPr/>
    </dgm:pt>
    <dgm:pt modelId="{B86AF262-A41E-4986-9A5A-5B2909585CA2}" type="pres">
      <dgm:prSet presAssocID="{BC2830AC-22D2-47B6-8FBB-8690790DDD8F}" presName="parentTextBox" presStyleLbl="node1" presStyleIdx="0" presStyleCnt="7" custScaleY="40195"/>
      <dgm:spPr/>
      <dgm:t>
        <a:bodyPr/>
        <a:lstStyle/>
        <a:p>
          <a:endParaRPr lang="ru-RU"/>
        </a:p>
      </dgm:t>
    </dgm:pt>
    <dgm:pt modelId="{D3EBD912-D0FE-4CEF-B8A3-CF9FF499D69D}" type="pres">
      <dgm:prSet presAssocID="{EF44ED0D-BA39-46CB-9AFF-369C71ABFA46}" presName="sp" presStyleCnt="0"/>
      <dgm:spPr/>
    </dgm:pt>
    <dgm:pt modelId="{70444373-7129-428E-89B2-70AB9FC9FAA9}" type="pres">
      <dgm:prSet presAssocID="{DC0C9684-C967-424F-804E-FA603BF07BF2}" presName="arrowAndChildren" presStyleCnt="0"/>
      <dgm:spPr/>
    </dgm:pt>
    <dgm:pt modelId="{C7C1647F-2818-45D5-81F7-042250290DBF}" type="pres">
      <dgm:prSet presAssocID="{DC0C9684-C967-424F-804E-FA603BF07BF2}" presName="parentTextArrow" presStyleLbl="node1" presStyleIdx="1" presStyleCnt="7" custScaleY="50958"/>
      <dgm:spPr/>
      <dgm:t>
        <a:bodyPr/>
        <a:lstStyle/>
        <a:p>
          <a:endParaRPr lang="ru-RU"/>
        </a:p>
      </dgm:t>
    </dgm:pt>
    <dgm:pt modelId="{99AB904C-3974-4256-BD5B-87091C47D292}" type="pres">
      <dgm:prSet presAssocID="{25B57D24-563F-471E-84B4-E7E5514B07A1}" presName="sp" presStyleCnt="0"/>
      <dgm:spPr/>
    </dgm:pt>
    <dgm:pt modelId="{517E7E5A-C0C0-430A-BDB7-126C8A530C3E}" type="pres">
      <dgm:prSet presAssocID="{E43A3C11-3064-4088-BC19-45C9B19551BB}" presName="arrowAndChildren" presStyleCnt="0"/>
      <dgm:spPr/>
    </dgm:pt>
    <dgm:pt modelId="{92B857CE-F47D-4D2A-A60C-D69C432075A7}" type="pres">
      <dgm:prSet presAssocID="{E43A3C11-3064-4088-BC19-45C9B19551BB}" presName="parentTextArrow" presStyleLbl="node1" presStyleIdx="2" presStyleCnt="7" custScaleY="40395"/>
      <dgm:spPr/>
      <dgm:t>
        <a:bodyPr/>
        <a:lstStyle/>
        <a:p>
          <a:endParaRPr lang="ru-RU"/>
        </a:p>
      </dgm:t>
    </dgm:pt>
    <dgm:pt modelId="{B2F07E6F-BAD9-4A1F-8585-BD4971DD2CE0}" type="pres">
      <dgm:prSet presAssocID="{26C26A5A-8CED-4FC7-8B61-0E73C7D88815}" presName="sp" presStyleCnt="0"/>
      <dgm:spPr/>
    </dgm:pt>
    <dgm:pt modelId="{3DA72BDA-F1A1-414C-B128-70FF2E5A3D8B}" type="pres">
      <dgm:prSet presAssocID="{F5379255-2F8B-4BED-B552-5B07D6883D7F}" presName="arrowAndChildren" presStyleCnt="0"/>
      <dgm:spPr/>
    </dgm:pt>
    <dgm:pt modelId="{E21AD381-80BC-4962-82F5-1778B75D9205}" type="pres">
      <dgm:prSet presAssocID="{F5379255-2F8B-4BED-B552-5B07D6883D7F}" presName="parentTextArrow" presStyleLbl="node1" presStyleIdx="3" presStyleCnt="7" custScaleY="57998"/>
      <dgm:spPr/>
      <dgm:t>
        <a:bodyPr/>
        <a:lstStyle/>
        <a:p>
          <a:endParaRPr lang="ru-RU"/>
        </a:p>
      </dgm:t>
    </dgm:pt>
    <dgm:pt modelId="{27390FB7-CD93-4BCC-B321-3A6468E6B3EC}" type="pres">
      <dgm:prSet presAssocID="{EA569501-2C1D-42E2-8536-42D72AE6D13C}" presName="sp" presStyleCnt="0"/>
      <dgm:spPr/>
    </dgm:pt>
    <dgm:pt modelId="{FE27F5D8-A05B-4921-91FD-CA06773F298F}" type="pres">
      <dgm:prSet presAssocID="{814F3533-6081-4858-90B1-800FCD131756}" presName="arrowAndChildren" presStyleCnt="0"/>
      <dgm:spPr/>
    </dgm:pt>
    <dgm:pt modelId="{1270A58F-03F0-47ED-A181-85C542FFE1EF}" type="pres">
      <dgm:prSet presAssocID="{814F3533-6081-4858-90B1-800FCD131756}" presName="parentTextArrow" presStyleLbl="node1" presStyleIdx="4" presStyleCnt="7" custScaleY="52385"/>
      <dgm:spPr/>
      <dgm:t>
        <a:bodyPr/>
        <a:lstStyle/>
        <a:p>
          <a:endParaRPr lang="ru-RU"/>
        </a:p>
      </dgm:t>
    </dgm:pt>
    <dgm:pt modelId="{B9F134CA-BF66-4AE6-A248-F9BBD7DD9E5B}" type="pres">
      <dgm:prSet presAssocID="{37A1E6C8-C585-412C-8ACE-DF8433D02055}" presName="sp" presStyleCnt="0"/>
      <dgm:spPr/>
    </dgm:pt>
    <dgm:pt modelId="{9193F034-5EC4-4705-96C5-51DDC6586F11}" type="pres">
      <dgm:prSet presAssocID="{38103834-8DD7-43E6-A409-AF464A01F627}" presName="arrowAndChildren" presStyleCnt="0"/>
      <dgm:spPr/>
    </dgm:pt>
    <dgm:pt modelId="{3164BAD4-26D7-44A0-B650-92D5446A139B}" type="pres">
      <dgm:prSet presAssocID="{38103834-8DD7-43E6-A409-AF464A01F627}" presName="parentTextArrow" presStyleLbl="node1" presStyleIdx="5" presStyleCnt="7" custScaleY="47761"/>
      <dgm:spPr/>
      <dgm:t>
        <a:bodyPr/>
        <a:lstStyle/>
        <a:p>
          <a:endParaRPr lang="ru-RU"/>
        </a:p>
      </dgm:t>
    </dgm:pt>
    <dgm:pt modelId="{1D85A117-43E3-436B-AA3F-94F47F40AA01}" type="pres">
      <dgm:prSet presAssocID="{8693ADC5-6E0A-445C-A8B3-1CC9321F70BC}" presName="sp" presStyleCnt="0"/>
      <dgm:spPr/>
    </dgm:pt>
    <dgm:pt modelId="{B5B01EEB-9F73-4E0A-80A6-57B536FAF050}" type="pres">
      <dgm:prSet presAssocID="{BE0E6429-B589-424C-A1D8-BBB790DAAF68}" presName="arrowAndChildren" presStyleCnt="0"/>
      <dgm:spPr/>
    </dgm:pt>
    <dgm:pt modelId="{EBCECDCC-558E-4AB0-B4EB-019B1C29085A}" type="pres">
      <dgm:prSet presAssocID="{BE0E6429-B589-424C-A1D8-BBB790DAAF68}" presName="parentTextArrow" presStyleLbl="node1" presStyleIdx="6" presStyleCnt="7" custScaleY="58866"/>
      <dgm:spPr/>
      <dgm:t>
        <a:bodyPr/>
        <a:lstStyle/>
        <a:p>
          <a:endParaRPr lang="ru-RU"/>
        </a:p>
      </dgm:t>
    </dgm:pt>
  </dgm:ptLst>
  <dgm:cxnLst>
    <dgm:cxn modelId="{2BFB32CA-B89E-42F0-BBA7-1EB607C8DA95}" type="presOf" srcId="{DC0C9684-C967-424F-804E-FA603BF07BF2}" destId="{C7C1647F-2818-45D5-81F7-042250290DBF}" srcOrd="0" destOrd="0" presId="urn:microsoft.com/office/officeart/2005/8/layout/process4"/>
    <dgm:cxn modelId="{41B907C7-7B3C-48B5-9307-27E0084506C3}" type="presOf" srcId="{BE0E6429-B589-424C-A1D8-BBB790DAAF68}" destId="{EBCECDCC-558E-4AB0-B4EB-019B1C29085A}" srcOrd="0" destOrd="0" presId="urn:microsoft.com/office/officeart/2005/8/layout/process4"/>
    <dgm:cxn modelId="{2F919053-22A3-4268-9A76-E7CBB35616A9}" srcId="{92B1C12C-9355-4846-AC8A-9A8C3A2C2353}" destId="{38103834-8DD7-43E6-A409-AF464A01F627}" srcOrd="1" destOrd="0" parTransId="{F392EB8B-73E5-436E-81DE-21713BCAFAD8}" sibTransId="{37A1E6C8-C585-412C-8ACE-DF8433D02055}"/>
    <dgm:cxn modelId="{873833C0-20F6-43E3-B119-0EEDECFD73EF}" srcId="{92B1C12C-9355-4846-AC8A-9A8C3A2C2353}" destId="{BE0E6429-B589-424C-A1D8-BBB790DAAF68}" srcOrd="0" destOrd="0" parTransId="{6A77513C-CF6B-4424-A116-61AD5F5D8D9D}" sibTransId="{8693ADC5-6E0A-445C-A8B3-1CC9321F70BC}"/>
    <dgm:cxn modelId="{8A79349E-40EA-4690-A3E5-7431A6D1CEE7}" srcId="{92B1C12C-9355-4846-AC8A-9A8C3A2C2353}" destId="{F5379255-2F8B-4BED-B552-5B07D6883D7F}" srcOrd="3" destOrd="0" parTransId="{1E29042B-69BD-4DE4-8961-74D7302ACCDF}" sibTransId="{26C26A5A-8CED-4FC7-8B61-0E73C7D88815}"/>
    <dgm:cxn modelId="{A8DDE5D0-F177-40C2-816E-F49923E02989}" type="presOf" srcId="{F5379255-2F8B-4BED-B552-5B07D6883D7F}" destId="{E21AD381-80BC-4962-82F5-1778B75D9205}" srcOrd="0" destOrd="0" presId="urn:microsoft.com/office/officeart/2005/8/layout/process4"/>
    <dgm:cxn modelId="{14784065-DE75-4B46-A2B6-E6E502DCD391}" srcId="{92B1C12C-9355-4846-AC8A-9A8C3A2C2353}" destId="{E43A3C11-3064-4088-BC19-45C9B19551BB}" srcOrd="4" destOrd="0" parTransId="{BC866940-A812-4AC7-8954-5EEBB7C0E575}" sibTransId="{25B57D24-563F-471E-84B4-E7E5514B07A1}"/>
    <dgm:cxn modelId="{DDB81114-C9D6-420C-8C75-3923946B64BD}" srcId="{92B1C12C-9355-4846-AC8A-9A8C3A2C2353}" destId="{BC2830AC-22D2-47B6-8FBB-8690790DDD8F}" srcOrd="6" destOrd="0" parTransId="{BDC51FDF-D356-462C-A2DB-6C3F9868D634}" sibTransId="{8FDDE84F-49DC-4DDB-9D9F-890E439907E8}"/>
    <dgm:cxn modelId="{9324E59B-2518-4892-8210-810FC0CECE4C}" type="presOf" srcId="{92B1C12C-9355-4846-AC8A-9A8C3A2C2353}" destId="{78B6E16D-7EFE-4A2F-89FE-3AB6DEB9D660}" srcOrd="0" destOrd="0" presId="urn:microsoft.com/office/officeart/2005/8/layout/process4"/>
    <dgm:cxn modelId="{C2D61672-B9C8-40BF-96AF-927CF28B853E}" type="presOf" srcId="{814F3533-6081-4858-90B1-800FCD131756}" destId="{1270A58F-03F0-47ED-A181-85C542FFE1EF}" srcOrd="0" destOrd="0" presId="urn:microsoft.com/office/officeart/2005/8/layout/process4"/>
    <dgm:cxn modelId="{F8134BDE-8144-4808-8AF4-E6727837D56A}" type="presOf" srcId="{E43A3C11-3064-4088-BC19-45C9B19551BB}" destId="{92B857CE-F47D-4D2A-A60C-D69C432075A7}" srcOrd="0" destOrd="0" presId="urn:microsoft.com/office/officeart/2005/8/layout/process4"/>
    <dgm:cxn modelId="{5AC0DB2C-BE5C-4A1F-B81C-FACEED1BEAD9}" srcId="{92B1C12C-9355-4846-AC8A-9A8C3A2C2353}" destId="{DC0C9684-C967-424F-804E-FA603BF07BF2}" srcOrd="5" destOrd="0" parTransId="{C195F5F1-0D8A-41F8-9FEE-A6261182E2E1}" sibTransId="{EF44ED0D-BA39-46CB-9AFF-369C71ABFA46}"/>
    <dgm:cxn modelId="{8C2D0EFA-D3DF-4DB0-8586-42A265DC2ECE}" type="presOf" srcId="{BC2830AC-22D2-47B6-8FBB-8690790DDD8F}" destId="{B86AF262-A41E-4986-9A5A-5B2909585CA2}" srcOrd="0" destOrd="0" presId="urn:microsoft.com/office/officeart/2005/8/layout/process4"/>
    <dgm:cxn modelId="{F0C57C68-FF13-4CEB-9BAA-566E30E18211}" type="presOf" srcId="{38103834-8DD7-43E6-A409-AF464A01F627}" destId="{3164BAD4-26D7-44A0-B650-92D5446A139B}" srcOrd="0" destOrd="0" presId="urn:microsoft.com/office/officeart/2005/8/layout/process4"/>
    <dgm:cxn modelId="{B04C32EB-A0B4-445D-9A04-E64E73116E44}" srcId="{92B1C12C-9355-4846-AC8A-9A8C3A2C2353}" destId="{814F3533-6081-4858-90B1-800FCD131756}" srcOrd="2" destOrd="0" parTransId="{5DC6E365-6080-4D8F-924F-1EB7C8E1A920}" sibTransId="{EA569501-2C1D-42E2-8536-42D72AE6D13C}"/>
    <dgm:cxn modelId="{6EC366E0-DA99-4CE6-8C45-6EE0AC0F5009}" type="presParOf" srcId="{78B6E16D-7EFE-4A2F-89FE-3AB6DEB9D660}" destId="{2D614AFA-7E76-4FE8-AC9B-793F034B6C06}" srcOrd="0" destOrd="0" presId="urn:microsoft.com/office/officeart/2005/8/layout/process4"/>
    <dgm:cxn modelId="{84FF2D7D-969E-4768-A849-B056BE49A41B}" type="presParOf" srcId="{2D614AFA-7E76-4FE8-AC9B-793F034B6C06}" destId="{B86AF262-A41E-4986-9A5A-5B2909585CA2}" srcOrd="0" destOrd="0" presId="urn:microsoft.com/office/officeart/2005/8/layout/process4"/>
    <dgm:cxn modelId="{B1B6B186-44AB-4D92-8429-D577CDA714CB}" type="presParOf" srcId="{78B6E16D-7EFE-4A2F-89FE-3AB6DEB9D660}" destId="{D3EBD912-D0FE-4CEF-B8A3-CF9FF499D69D}" srcOrd="1" destOrd="0" presId="urn:microsoft.com/office/officeart/2005/8/layout/process4"/>
    <dgm:cxn modelId="{C884427B-78BC-4FCC-8DE6-C2C39D08CD94}" type="presParOf" srcId="{78B6E16D-7EFE-4A2F-89FE-3AB6DEB9D660}" destId="{70444373-7129-428E-89B2-70AB9FC9FAA9}" srcOrd="2" destOrd="0" presId="urn:microsoft.com/office/officeart/2005/8/layout/process4"/>
    <dgm:cxn modelId="{4A4E20B0-49B8-4461-92BF-D1B26CAE1ED7}" type="presParOf" srcId="{70444373-7129-428E-89B2-70AB9FC9FAA9}" destId="{C7C1647F-2818-45D5-81F7-042250290DBF}" srcOrd="0" destOrd="0" presId="urn:microsoft.com/office/officeart/2005/8/layout/process4"/>
    <dgm:cxn modelId="{3617F755-DF37-4AD2-9EA5-16E11F8E4110}" type="presParOf" srcId="{78B6E16D-7EFE-4A2F-89FE-3AB6DEB9D660}" destId="{99AB904C-3974-4256-BD5B-87091C47D292}" srcOrd="3" destOrd="0" presId="urn:microsoft.com/office/officeart/2005/8/layout/process4"/>
    <dgm:cxn modelId="{63F320BD-5340-4977-A74C-E6F60080A58E}" type="presParOf" srcId="{78B6E16D-7EFE-4A2F-89FE-3AB6DEB9D660}" destId="{517E7E5A-C0C0-430A-BDB7-126C8A530C3E}" srcOrd="4" destOrd="0" presId="urn:microsoft.com/office/officeart/2005/8/layout/process4"/>
    <dgm:cxn modelId="{D77BD3A2-812B-41E5-BE56-DCB4793C2FE4}" type="presParOf" srcId="{517E7E5A-C0C0-430A-BDB7-126C8A530C3E}" destId="{92B857CE-F47D-4D2A-A60C-D69C432075A7}" srcOrd="0" destOrd="0" presId="urn:microsoft.com/office/officeart/2005/8/layout/process4"/>
    <dgm:cxn modelId="{E4E295A0-4A2F-49A5-9A2F-A2021E09404D}" type="presParOf" srcId="{78B6E16D-7EFE-4A2F-89FE-3AB6DEB9D660}" destId="{B2F07E6F-BAD9-4A1F-8585-BD4971DD2CE0}" srcOrd="5" destOrd="0" presId="urn:microsoft.com/office/officeart/2005/8/layout/process4"/>
    <dgm:cxn modelId="{63311D37-4C99-43FE-9367-33CFE307E702}" type="presParOf" srcId="{78B6E16D-7EFE-4A2F-89FE-3AB6DEB9D660}" destId="{3DA72BDA-F1A1-414C-B128-70FF2E5A3D8B}" srcOrd="6" destOrd="0" presId="urn:microsoft.com/office/officeart/2005/8/layout/process4"/>
    <dgm:cxn modelId="{F5141BFF-1D6F-4EC4-9E40-39365C1BB1F3}" type="presParOf" srcId="{3DA72BDA-F1A1-414C-B128-70FF2E5A3D8B}" destId="{E21AD381-80BC-4962-82F5-1778B75D9205}" srcOrd="0" destOrd="0" presId="urn:microsoft.com/office/officeart/2005/8/layout/process4"/>
    <dgm:cxn modelId="{B7D2227D-C761-4EB9-813A-9C7647EFFB6D}" type="presParOf" srcId="{78B6E16D-7EFE-4A2F-89FE-3AB6DEB9D660}" destId="{27390FB7-CD93-4BCC-B321-3A6468E6B3EC}" srcOrd="7" destOrd="0" presId="urn:microsoft.com/office/officeart/2005/8/layout/process4"/>
    <dgm:cxn modelId="{4E4E5D2D-9C3F-46D9-87CE-F68E9AA746BA}" type="presParOf" srcId="{78B6E16D-7EFE-4A2F-89FE-3AB6DEB9D660}" destId="{FE27F5D8-A05B-4921-91FD-CA06773F298F}" srcOrd="8" destOrd="0" presId="urn:microsoft.com/office/officeart/2005/8/layout/process4"/>
    <dgm:cxn modelId="{AE1A1859-215A-409F-81AE-A66F9B3B1640}" type="presParOf" srcId="{FE27F5D8-A05B-4921-91FD-CA06773F298F}" destId="{1270A58F-03F0-47ED-A181-85C542FFE1EF}" srcOrd="0" destOrd="0" presId="urn:microsoft.com/office/officeart/2005/8/layout/process4"/>
    <dgm:cxn modelId="{CC1E8A30-D329-4CAE-93FF-5877F4948CF7}" type="presParOf" srcId="{78B6E16D-7EFE-4A2F-89FE-3AB6DEB9D660}" destId="{B9F134CA-BF66-4AE6-A248-F9BBD7DD9E5B}" srcOrd="9" destOrd="0" presId="urn:microsoft.com/office/officeart/2005/8/layout/process4"/>
    <dgm:cxn modelId="{083ECA58-E356-44BF-B6E3-0B900867D89F}" type="presParOf" srcId="{78B6E16D-7EFE-4A2F-89FE-3AB6DEB9D660}" destId="{9193F034-5EC4-4705-96C5-51DDC6586F11}" srcOrd="10" destOrd="0" presId="urn:microsoft.com/office/officeart/2005/8/layout/process4"/>
    <dgm:cxn modelId="{B7D0043F-571B-4634-99B4-27BB02066565}" type="presParOf" srcId="{9193F034-5EC4-4705-96C5-51DDC6586F11}" destId="{3164BAD4-26D7-44A0-B650-92D5446A139B}" srcOrd="0" destOrd="0" presId="urn:microsoft.com/office/officeart/2005/8/layout/process4"/>
    <dgm:cxn modelId="{5B92F559-DAC8-45A0-BC5E-BB323645B0E0}" type="presParOf" srcId="{78B6E16D-7EFE-4A2F-89FE-3AB6DEB9D660}" destId="{1D85A117-43E3-436B-AA3F-94F47F40AA01}" srcOrd="11" destOrd="0" presId="urn:microsoft.com/office/officeart/2005/8/layout/process4"/>
    <dgm:cxn modelId="{623EA88B-6755-44A8-A918-6EC811BA6C67}" type="presParOf" srcId="{78B6E16D-7EFE-4A2F-89FE-3AB6DEB9D660}" destId="{B5B01EEB-9F73-4E0A-80A6-57B536FAF050}" srcOrd="12" destOrd="0" presId="urn:microsoft.com/office/officeart/2005/8/layout/process4"/>
    <dgm:cxn modelId="{806B2404-45EE-4648-ABFC-64FDC4733B7C}" type="presParOf" srcId="{B5B01EEB-9F73-4E0A-80A6-57B536FAF050}" destId="{EBCECDCC-558E-4AB0-B4EB-019B1C29085A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6AF262-A41E-4986-9A5A-5B2909585CA2}">
      <dsp:nvSpPr>
        <dsp:cNvPr id="0" name=""/>
        <dsp:cNvSpPr/>
      </dsp:nvSpPr>
      <dsp:spPr>
        <a:xfrm>
          <a:off x="0" y="4373721"/>
          <a:ext cx="8784976" cy="377765"/>
        </a:xfrm>
        <a:prstGeom prst="rec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Принятие мер по результатам проверки (принятие решения о назначении на должность, направление результатов проверки в комиссию или в иной государственный орган)</a:t>
          </a:r>
          <a:endParaRPr lang="ru-RU" sz="1400" kern="1200" dirty="0"/>
        </a:p>
      </dsp:txBody>
      <dsp:txXfrm>
        <a:off x="0" y="4373721"/>
        <a:ext cx="8784976" cy="377765"/>
      </dsp:txXfrm>
    </dsp:sp>
    <dsp:sp modelId="{C7C1647F-2818-45D5-81F7-042250290DBF}">
      <dsp:nvSpPr>
        <dsp:cNvPr id="0" name=""/>
        <dsp:cNvSpPr/>
      </dsp:nvSpPr>
      <dsp:spPr>
        <a:xfrm rot="10800000">
          <a:off x="0" y="3651240"/>
          <a:ext cx="8784976" cy="736577"/>
        </a:xfrm>
        <a:prstGeom prst="upArrowCallou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6667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Ознакомление служащего с результатами проверки. Уведомление о результатах проверки органа или организации, представившей информацию, являющуюся основанием для проведения проверки</a:t>
          </a:r>
          <a:endParaRPr lang="ru-RU" sz="1400" kern="1200" dirty="0"/>
        </a:p>
      </dsp:txBody>
      <dsp:txXfrm rot="10800000">
        <a:off x="0" y="3651240"/>
        <a:ext cx="8784976" cy="736577"/>
      </dsp:txXfrm>
    </dsp:sp>
    <dsp:sp modelId="{92B857CE-F47D-4D2A-A60C-D69C432075A7}">
      <dsp:nvSpPr>
        <dsp:cNvPr id="0" name=""/>
        <dsp:cNvSpPr/>
      </dsp:nvSpPr>
      <dsp:spPr>
        <a:xfrm rot="10800000">
          <a:off x="0" y="3081444"/>
          <a:ext cx="8784976" cy="583893"/>
        </a:xfrm>
        <a:prstGeom prst="upArrowCallou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13333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Представление результатов лицу, принявшему решение о проведении проверки</a:t>
          </a:r>
          <a:endParaRPr lang="ru-RU" sz="1400" kern="1200" dirty="0"/>
        </a:p>
      </dsp:txBody>
      <dsp:txXfrm rot="10800000">
        <a:off x="0" y="3081444"/>
        <a:ext cx="8784976" cy="583893"/>
      </dsp:txXfrm>
    </dsp:sp>
    <dsp:sp modelId="{E21AD381-80BC-4962-82F5-1778B75D9205}">
      <dsp:nvSpPr>
        <dsp:cNvPr id="0" name=""/>
        <dsp:cNvSpPr/>
      </dsp:nvSpPr>
      <dsp:spPr>
        <a:xfrm rot="10800000">
          <a:off x="0" y="2257204"/>
          <a:ext cx="8784976" cy="838337"/>
        </a:xfrm>
        <a:prstGeom prst="upArrowCallou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2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Непосредственное проведение проверочных процедур (самостоятельно или путем направления запросов в органы и организации)</a:t>
          </a:r>
          <a:endParaRPr lang="ru-RU" sz="1400" kern="1200" dirty="0"/>
        </a:p>
      </dsp:txBody>
      <dsp:txXfrm rot="10800000">
        <a:off x="0" y="2257204"/>
        <a:ext cx="8784976" cy="838337"/>
      </dsp:txXfrm>
    </dsp:sp>
    <dsp:sp modelId="{1270A58F-03F0-47ED-A181-85C542FFE1EF}">
      <dsp:nvSpPr>
        <dsp:cNvPr id="0" name=""/>
        <dsp:cNvSpPr/>
      </dsp:nvSpPr>
      <dsp:spPr>
        <a:xfrm rot="10800000">
          <a:off x="0" y="1514097"/>
          <a:ext cx="8784976" cy="757204"/>
        </a:xfrm>
        <a:prstGeom prst="upArrowCallou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26667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Уведомление государственного служащего о проведении в отношении него проверки</a:t>
          </a:r>
          <a:endParaRPr lang="ru-RU" sz="1400" kern="1200" dirty="0"/>
        </a:p>
      </dsp:txBody>
      <dsp:txXfrm rot="10800000">
        <a:off x="0" y="1514097"/>
        <a:ext cx="8784976" cy="757204"/>
      </dsp:txXfrm>
    </dsp:sp>
    <dsp:sp modelId="{3164BAD4-26D7-44A0-B650-92D5446A139B}">
      <dsp:nvSpPr>
        <dsp:cNvPr id="0" name=""/>
        <dsp:cNvSpPr/>
      </dsp:nvSpPr>
      <dsp:spPr>
        <a:xfrm rot="10800000">
          <a:off x="0" y="837828"/>
          <a:ext cx="8784976" cy="690366"/>
        </a:xfrm>
        <a:prstGeom prst="upArrowCallou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33333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Принятие и документальное оформление решения о проведении проверки на основании полученной информации</a:t>
          </a:r>
          <a:endParaRPr lang="ru-RU" sz="1400" kern="1200" dirty="0"/>
        </a:p>
      </dsp:txBody>
      <dsp:txXfrm rot="10800000">
        <a:off x="0" y="837828"/>
        <a:ext cx="8784976" cy="690366"/>
      </dsp:txXfrm>
    </dsp:sp>
    <dsp:sp modelId="{EBCECDCC-558E-4AB0-B4EB-019B1C29085A}">
      <dsp:nvSpPr>
        <dsp:cNvPr id="0" name=""/>
        <dsp:cNvSpPr/>
      </dsp:nvSpPr>
      <dsp:spPr>
        <a:xfrm rot="10800000">
          <a:off x="0" y="1041"/>
          <a:ext cx="8784976" cy="850884"/>
        </a:xfrm>
        <a:prstGeom prst="upArrowCallout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tint val="50000"/>
                <a:satMod val="300000"/>
              </a:schemeClr>
            </a:gs>
            <a:gs pos="35000">
              <a:schemeClr val="accent6">
                <a:alpha val="90000"/>
                <a:hueOff val="0"/>
                <a:satOff val="0"/>
                <a:lumOff val="0"/>
                <a:alphaOff val="-40000"/>
                <a:tint val="37000"/>
                <a:satMod val="30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Поступление информации, которая удовлетворяет установленным требованиям и может служить основанием для проведения проверки</a:t>
          </a:r>
          <a:endParaRPr lang="ru-RU" sz="1400" kern="1200" dirty="0"/>
        </a:p>
      </dsp:txBody>
      <dsp:txXfrm rot="10800000">
        <a:off x="0" y="1041"/>
        <a:ext cx="8784976" cy="8508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C4E27-DD5F-4592-A6BA-278671BF97BB}" type="datetimeFigureOut">
              <a:rPr lang="ru-RU" smtClean="0"/>
              <a:pPr/>
              <a:t>24.09.2018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38D1F4-2D51-445C-830E-B1CD9A39A1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64063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0000"/>
                    </a14:imgEffect>
                    <a14:imgEffect>
                      <a14:colorTemperature colorTemp="5200"/>
                    </a14:imgEffect>
                    <a14:imgEffect>
                      <a14:brightnessContrast bright="6000" contrast="3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63" b="14351"/>
          <a:stretch/>
        </p:blipFill>
        <p:spPr bwMode="auto">
          <a:xfrm>
            <a:off x="236789" y="6309320"/>
            <a:ext cx="1152128" cy="36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3710136" y="2490465"/>
            <a:ext cx="4966320" cy="1802631"/>
          </a:xfrm>
          <a:prstGeom prst="rect">
            <a:avLst/>
          </a:prstGeom>
        </p:spPr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3600" baseline="0">
                <a:latin typeface="TT Norms Regular" pitchFamily="50" charset="-52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T Norms Regular" pitchFamily="50" charset="-52"/>
                <a:ea typeface="+mn-ea"/>
                <a:cs typeface="+mn-cs"/>
              </a:rPr>
              <a:t>Проект презентации </a:t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T Norms Regular" pitchFamily="50" charset="-52"/>
                <a:ea typeface="+mn-ea"/>
                <a:cs typeface="+mn-cs"/>
              </a:rPr>
            </a:b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T Norms Regular" pitchFamily="50" charset="-52"/>
                <a:ea typeface="+mn-ea"/>
                <a:cs typeface="+mn-cs"/>
              </a:rPr>
              <a:t>Правительства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T Norms Regular" pitchFamily="50" charset="-52"/>
                <a:ea typeface="+mn-ea"/>
                <a:cs typeface="+mn-cs"/>
              </a:rPr>
              <a:t/>
            </a:r>
            <a:b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T Norms Regular" pitchFamily="50" charset="-52"/>
                <a:ea typeface="+mn-ea"/>
                <a:cs typeface="+mn-cs"/>
              </a:rPr>
            </a:b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TT Norms Regular" pitchFamily="50" charset="-52"/>
                <a:ea typeface="+mn-ea"/>
                <a:cs typeface="+mn-cs"/>
              </a:rPr>
              <a:t>Амурской области</a:t>
            </a: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TT Norms Regular" pitchFamily="50" charset="-52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26264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solidFill>
          <a:srgbClr val="FDF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3"/>
          <p:cNvSpPr>
            <a:spLocks noGrp="1"/>
          </p:cNvSpPr>
          <p:nvPr>
            <p:ph type="body" sz="half" idx="11" hasCustomPrompt="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>
            <a:lvl1pPr>
              <a:defRPr sz="2800" b="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defRPr>
            </a:lvl1pPr>
          </a:lstStyle>
          <a:p>
            <a:r>
              <a:rPr lang="ru-RU" dirty="0" smtClean="0"/>
              <a:t>ШАБЛОН презентации</a:t>
            </a:r>
            <a:br>
              <a:rPr lang="ru-RU" dirty="0" smtClean="0"/>
            </a:br>
            <a:r>
              <a:rPr lang="ru-RU" dirty="0" smtClean="0"/>
              <a:t>Правительства Амурской области</a:t>
            </a:r>
            <a:endParaRPr lang="ru-RU" dirty="0"/>
          </a:p>
        </p:txBody>
      </p:sp>
      <p:sp>
        <p:nvSpPr>
          <p:cNvPr id="10" name="34 Recortar rectángulo de esquina del mismo lado"/>
          <p:cNvSpPr/>
          <p:nvPr userDrawn="1"/>
        </p:nvSpPr>
        <p:spPr>
          <a:xfrm>
            <a:off x="8388424" y="-27384"/>
            <a:ext cx="504056" cy="432048"/>
          </a:xfrm>
          <a:prstGeom prst="snip2SameRect">
            <a:avLst/>
          </a:prstGeom>
          <a:gradFill>
            <a:gsLst>
              <a:gs pos="0">
                <a:srgbClr val="C00000"/>
              </a:gs>
              <a:gs pos="80000">
                <a:srgbClr val="70201E"/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b="1" dirty="0">
              <a:latin typeface="TT Norms Regular" pitchFamily="50" charset="-52"/>
            </a:endParaRPr>
          </a:p>
        </p:txBody>
      </p:sp>
      <p:sp>
        <p:nvSpPr>
          <p:cNvPr id="11" name="Текст 3"/>
          <p:cNvSpPr>
            <a:spLocks noGrp="1"/>
          </p:cNvSpPr>
          <p:nvPr>
            <p:ph type="body" sz="half" idx="10" hasCustomPrompt="1"/>
          </p:nvPr>
        </p:nvSpPr>
        <p:spPr>
          <a:xfrm>
            <a:off x="8460432" y="8627"/>
            <a:ext cx="360040" cy="396038"/>
          </a:xfrm>
        </p:spPr>
        <p:txBody>
          <a:bodyPr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№</a:t>
            </a:r>
          </a:p>
        </p:txBody>
      </p:sp>
      <p:pic>
        <p:nvPicPr>
          <p:cNvPr id="12" name="Picture 4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8982" y="1196752"/>
            <a:ext cx="9125018" cy="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Текст 3"/>
          <p:cNvSpPr>
            <a:spLocks noGrp="1"/>
          </p:cNvSpPr>
          <p:nvPr>
            <p:ph type="body" sz="half" idx="12" hasCustomPrompt="1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25 июля 2018 г.</a:t>
            </a:r>
          </a:p>
        </p:txBody>
      </p:sp>
      <p:sp>
        <p:nvSpPr>
          <p:cNvPr id="21" name="Объект 20"/>
          <p:cNvSpPr>
            <a:spLocks noGrp="1"/>
          </p:cNvSpPr>
          <p:nvPr>
            <p:ph sz="quarter" idx="13"/>
          </p:nvPr>
        </p:nvSpPr>
        <p:spPr>
          <a:xfrm>
            <a:off x="468313" y="1412875"/>
            <a:ext cx="8207375" cy="4537075"/>
          </a:xfrm>
        </p:spPr>
        <p:txBody>
          <a:bodyPr/>
          <a:lstStyle>
            <a:lvl1pPr marL="342900" indent="-342900">
              <a:buClr>
                <a:srgbClr val="C00000"/>
              </a:buClr>
              <a:buFont typeface="Wingdings" panose="05000000000000000000" pitchFamily="2" charset="2"/>
              <a:buChar char="§"/>
              <a:defRPr/>
            </a:lvl1pPr>
            <a:lvl2pPr>
              <a:buClr>
                <a:srgbClr val="C00000"/>
              </a:buClr>
              <a:defRPr/>
            </a:lvl2pPr>
            <a:lvl3pPr>
              <a:buClr>
                <a:srgbClr val="C00000"/>
              </a:buClr>
              <a:defRPr/>
            </a:lvl3pPr>
            <a:lvl4pPr>
              <a:buClr>
                <a:srgbClr val="C00000"/>
              </a:buClr>
              <a:defRPr/>
            </a:lvl4pPr>
            <a:lvl5pPr>
              <a:buClr>
                <a:srgbClr val="C00000"/>
              </a:buClr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481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Текст 3"/>
          <p:cNvSpPr>
            <a:spLocks noGrp="1"/>
          </p:cNvSpPr>
          <p:nvPr>
            <p:ph type="body" sz="half" idx="11" hasCustomPrompt="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C00000"/>
                </a:solidFill>
                <a:latin typeface="TT Norms Regular" pitchFamily="50" charset="-52"/>
              </a:defRPr>
            </a:lvl1pPr>
          </a:lstStyle>
          <a:p>
            <a:r>
              <a:rPr lang="ru-RU" dirty="0" smtClean="0"/>
              <a:t>Амурская область</a:t>
            </a:r>
            <a:endParaRPr lang="ru-RU" dirty="0"/>
          </a:p>
        </p:txBody>
      </p:sp>
      <p:sp>
        <p:nvSpPr>
          <p:cNvPr id="7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1"/>
            <a:ext cx="8219256" cy="4514180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9" name="34 Recortar rectángulo de esquina del mismo lado"/>
          <p:cNvSpPr/>
          <p:nvPr userDrawn="1"/>
        </p:nvSpPr>
        <p:spPr>
          <a:xfrm>
            <a:off x="8388424" y="-27384"/>
            <a:ext cx="504056" cy="432048"/>
          </a:xfrm>
          <a:prstGeom prst="snip2SameRect">
            <a:avLst/>
          </a:prstGeom>
          <a:gradFill>
            <a:gsLst>
              <a:gs pos="0">
                <a:srgbClr val="C00000"/>
              </a:gs>
              <a:gs pos="80000">
                <a:srgbClr val="70201E"/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b="1" dirty="0">
              <a:latin typeface="TT Norms Regular" pitchFamily="50" charset="-52"/>
            </a:endParaRPr>
          </a:p>
        </p:txBody>
      </p:sp>
      <p:sp>
        <p:nvSpPr>
          <p:cNvPr id="8" name="Текст 3"/>
          <p:cNvSpPr>
            <a:spLocks noGrp="1"/>
          </p:cNvSpPr>
          <p:nvPr>
            <p:ph type="body" sz="half" idx="10" hasCustomPrompt="1"/>
          </p:nvPr>
        </p:nvSpPr>
        <p:spPr>
          <a:xfrm>
            <a:off x="8460432" y="8627"/>
            <a:ext cx="360040" cy="396038"/>
          </a:xfrm>
        </p:spPr>
        <p:txBody>
          <a:bodyPr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№</a:t>
            </a:r>
          </a:p>
        </p:txBody>
      </p:sp>
      <p:pic>
        <p:nvPicPr>
          <p:cNvPr id="10" name="Picture 4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8982" y="1196752"/>
            <a:ext cx="9125018" cy="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Текст 3"/>
          <p:cNvSpPr>
            <a:spLocks noGrp="1"/>
          </p:cNvSpPr>
          <p:nvPr>
            <p:ph type="body" sz="half" idx="12" hasCustomPrompt="1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25 июля 2018 г.</a:t>
            </a:r>
          </a:p>
        </p:txBody>
      </p:sp>
    </p:spTree>
    <p:extLst>
      <p:ext uri="{BB962C8B-B14F-4D97-AF65-F5344CB8AC3E}">
        <p14:creationId xmlns:p14="http://schemas.microsoft.com/office/powerpoint/2010/main" xmlns="" val="132259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3"/>
          <p:cNvSpPr>
            <a:spLocks noGrp="1"/>
          </p:cNvSpPr>
          <p:nvPr>
            <p:ph type="body" sz="half" idx="11" hasCustomPrompt="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08912" cy="864096"/>
          </a:xfrm>
        </p:spPr>
        <p:txBody>
          <a:bodyPr anchor="b">
            <a:noAutofit/>
          </a:bodyPr>
          <a:lstStyle>
            <a:lvl1pPr algn="ctr">
              <a:defRPr sz="4400" b="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67544" y="1484783"/>
            <a:ext cx="8208912" cy="3242791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4869160"/>
            <a:ext cx="8208912" cy="1152128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1" name="34 Recortar rectángulo de esquina del mismo lado"/>
          <p:cNvSpPr/>
          <p:nvPr userDrawn="1"/>
        </p:nvSpPr>
        <p:spPr>
          <a:xfrm>
            <a:off x="8388424" y="-27384"/>
            <a:ext cx="504056" cy="432048"/>
          </a:xfrm>
          <a:prstGeom prst="snip2SameRect">
            <a:avLst/>
          </a:prstGeom>
          <a:gradFill>
            <a:gsLst>
              <a:gs pos="0">
                <a:srgbClr val="C00000"/>
              </a:gs>
              <a:gs pos="80000">
                <a:srgbClr val="70201E"/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b="1" dirty="0">
              <a:latin typeface="TT Norms Regular" pitchFamily="50" charset="-52"/>
            </a:endParaRP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0" hasCustomPrompt="1"/>
          </p:nvPr>
        </p:nvSpPr>
        <p:spPr>
          <a:xfrm>
            <a:off x="8460432" y="8627"/>
            <a:ext cx="360040" cy="396038"/>
          </a:xfrm>
        </p:spPr>
        <p:txBody>
          <a:bodyPr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№</a:t>
            </a:r>
          </a:p>
        </p:txBody>
      </p:sp>
      <p:pic>
        <p:nvPicPr>
          <p:cNvPr id="13" name="Picture 4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8982" y="1196752"/>
            <a:ext cx="9125018" cy="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Текст 3"/>
          <p:cNvSpPr>
            <a:spLocks noGrp="1"/>
          </p:cNvSpPr>
          <p:nvPr>
            <p:ph type="body" sz="half" idx="12" hasCustomPrompt="1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25 июля 2018 г.</a:t>
            </a:r>
          </a:p>
        </p:txBody>
      </p:sp>
    </p:spTree>
    <p:extLst>
      <p:ext uri="{BB962C8B-B14F-4D97-AF65-F5344CB8AC3E}">
        <p14:creationId xmlns:p14="http://schemas.microsoft.com/office/powerpoint/2010/main" xmlns="" val="278700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Текст 3"/>
          <p:cNvSpPr>
            <a:spLocks noGrp="1"/>
          </p:cNvSpPr>
          <p:nvPr>
            <p:ph type="body" sz="half" idx="11" hasCustomPrompt="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08912" cy="864096"/>
          </a:xfrm>
        </p:spPr>
        <p:txBody>
          <a:bodyPr anchor="b">
            <a:noAutofit/>
          </a:bodyPr>
          <a:lstStyle>
            <a:lvl1pPr algn="ctr">
              <a:defRPr sz="4400" b="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4077072"/>
            <a:ext cx="3600400" cy="1944216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11" name="34 Recortar rectángulo de esquina del mismo lado"/>
          <p:cNvSpPr/>
          <p:nvPr userDrawn="1"/>
        </p:nvSpPr>
        <p:spPr>
          <a:xfrm>
            <a:off x="8388424" y="-27384"/>
            <a:ext cx="504056" cy="432048"/>
          </a:xfrm>
          <a:prstGeom prst="snip2SameRect">
            <a:avLst/>
          </a:prstGeom>
          <a:gradFill>
            <a:gsLst>
              <a:gs pos="0">
                <a:srgbClr val="C00000"/>
              </a:gs>
              <a:gs pos="80000">
                <a:srgbClr val="70201E"/>
              </a:gs>
              <a:gs pos="100000">
                <a:schemeClr val="accent2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800" b="1" dirty="0">
              <a:latin typeface="TT Norms Regular" pitchFamily="50" charset="-52"/>
            </a:endParaRP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0" hasCustomPrompt="1"/>
          </p:nvPr>
        </p:nvSpPr>
        <p:spPr>
          <a:xfrm>
            <a:off x="8460432" y="8627"/>
            <a:ext cx="360040" cy="396038"/>
          </a:xfrm>
        </p:spPr>
        <p:txBody>
          <a:bodyPr>
            <a:normAutofit/>
          </a:bodyPr>
          <a:lstStyle>
            <a:lvl1pPr marL="0" indent="0" algn="ctr">
              <a:buNone/>
              <a:defRPr sz="1800" b="1">
                <a:solidFill>
                  <a:schemeClr val="bg1"/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№</a:t>
            </a:r>
          </a:p>
        </p:txBody>
      </p:sp>
      <p:pic>
        <p:nvPicPr>
          <p:cNvPr id="13" name="Picture 4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8982" y="1196752"/>
            <a:ext cx="9125018" cy="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1412776"/>
            <a:ext cx="6331285" cy="4572000"/>
          </a:xfrm>
          <a:prstGeom prst="rect">
            <a:avLst/>
          </a:prstGeom>
        </p:spPr>
      </p:pic>
      <p:sp>
        <p:nvSpPr>
          <p:cNvPr id="17" name="Текст 3"/>
          <p:cNvSpPr>
            <a:spLocks noGrp="1"/>
          </p:cNvSpPr>
          <p:nvPr>
            <p:ph type="body" sz="half" idx="12" hasCustomPrompt="1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25 июля 2018 г.</a:t>
            </a:r>
          </a:p>
        </p:txBody>
      </p:sp>
    </p:spTree>
    <p:extLst>
      <p:ext uri="{BB962C8B-B14F-4D97-AF65-F5344CB8AC3E}">
        <p14:creationId xmlns:p14="http://schemas.microsoft.com/office/powerpoint/2010/main" xmlns="" val="873440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465682" y="4149080"/>
            <a:ext cx="8208912" cy="360040"/>
          </a:xfrm>
        </p:spPr>
        <p:txBody>
          <a:bodyPr anchor="ctr"/>
          <a:lstStyle>
            <a:lvl1pPr marL="0" indent="0" algn="ctr">
              <a:buNone/>
              <a:defRPr sz="1800" b="1" u="sng">
                <a:solidFill>
                  <a:schemeClr val="accent1"/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www.amurobl.ru</a:t>
            </a:r>
            <a:endParaRPr lang="ru-RU" dirty="0" smtClean="0"/>
          </a:p>
        </p:txBody>
      </p:sp>
      <p:pic>
        <p:nvPicPr>
          <p:cNvPr id="13" name="Picture 4"/>
          <p:cNvPicPr>
            <a:picLocks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8982" y="1196752"/>
            <a:ext cx="9125018" cy="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63" b="14351"/>
          <a:stretch/>
        </p:blipFill>
        <p:spPr bwMode="auto">
          <a:xfrm>
            <a:off x="236789" y="6309320"/>
            <a:ext cx="1152128" cy="36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21 CuadroTexto"/>
          <p:cNvSpPr txBox="1"/>
          <p:nvPr userDrawn="1"/>
        </p:nvSpPr>
        <p:spPr>
          <a:xfrm>
            <a:off x="1680872" y="2924944"/>
            <a:ext cx="65405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rPr>
              <a:t>Спасибо за </a:t>
            </a:r>
            <a:r>
              <a:rPr lang="ru-RU" sz="4800" dirty="0" smtClean="0">
                <a:solidFill>
                  <a:srgbClr val="C00000"/>
                </a:solidFill>
                <a:latin typeface="TT Norms Regular" pitchFamily="50" charset="-52"/>
              </a:rPr>
              <a:t>внимание!</a:t>
            </a:r>
            <a:endParaRPr lang="es-ES" sz="4800" b="1" dirty="0">
              <a:solidFill>
                <a:srgbClr val="C00000"/>
              </a:solidFill>
              <a:latin typeface="TT Norms Regular" pitchFamily="50" charset="-52"/>
            </a:endParaRPr>
          </a:p>
        </p:txBody>
      </p:sp>
      <p:sp>
        <p:nvSpPr>
          <p:cNvPr id="17" name="Текст 3"/>
          <p:cNvSpPr>
            <a:spLocks noGrp="1"/>
          </p:cNvSpPr>
          <p:nvPr>
            <p:ph type="body" sz="half" idx="10" hasCustomPrompt="1"/>
          </p:nvPr>
        </p:nvSpPr>
        <p:spPr>
          <a:xfrm>
            <a:off x="2411760" y="6309320"/>
            <a:ext cx="4320480" cy="360040"/>
          </a:xfrm>
        </p:spPr>
        <p:txBody>
          <a:bodyPr anchor="ctr"/>
          <a:lstStyle>
            <a:lvl1pPr marL="0" indent="0" algn="ctr">
              <a:buNone/>
              <a:defRPr sz="1800" b="1" u="none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ИОГВ</a:t>
            </a:r>
          </a:p>
        </p:txBody>
      </p:sp>
    </p:spTree>
    <p:extLst>
      <p:ext uri="{BB962C8B-B14F-4D97-AF65-F5344CB8AC3E}">
        <p14:creationId xmlns:p14="http://schemas.microsoft.com/office/powerpoint/2010/main" xmlns="" val="3845440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microsoft.com/office/2007/relationships/hdphoto" Target="../media/hdphoto1.wdp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spcBef>
                <a:spcPts val="0"/>
              </a:spcBef>
            </a:pPr>
            <a:r>
              <a:rPr lang="ru-RU" sz="2800" b="1" dirty="0" smtClean="0">
                <a:solidFill>
                  <a:srgbClr val="C00000"/>
                </a:solidFill>
                <a:latin typeface="TT Norms Regular" pitchFamily="50" charset="-52"/>
              </a:rPr>
              <a:t>ШАБЛОН</a:t>
            </a:r>
            <a:r>
              <a:rPr lang="ru-RU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T Norms Regular" pitchFamily="50" charset="-52"/>
              </a:rPr>
              <a:t> </a:t>
            </a:r>
            <a: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rPr>
              <a:t>презентации</a:t>
            </a:r>
            <a:br>
              <a:rPr lang="ru-RU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rPr>
            </a:br>
            <a:r>
              <a:rPr lang="ru-RU" sz="2800" b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rPr>
              <a:t>Правительства Амурской области</a:t>
            </a:r>
            <a:endParaRPr lang="es-ES" sz="2800" b="0" dirty="0">
              <a:solidFill>
                <a:schemeClr val="tx1">
                  <a:lumMod val="75000"/>
                  <a:lumOff val="25000"/>
                </a:schemeClr>
              </a:solidFill>
              <a:latin typeface="TT Norms Regular" pitchFamily="50" charset="-52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484784"/>
            <a:ext cx="8229600" cy="4421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7" name="Picture 4"/>
          <p:cNvPicPr>
            <a:picLocks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8575" y="6093296"/>
            <a:ext cx="9125018" cy="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Группа 7"/>
          <p:cNvGrpSpPr/>
          <p:nvPr userDrawn="1"/>
        </p:nvGrpSpPr>
        <p:grpSpPr>
          <a:xfrm>
            <a:off x="6804248" y="6165304"/>
            <a:ext cx="2232248" cy="584857"/>
            <a:chOff x="6876256" y="6165304"/>
            <a:chExt cx="2232248" cy="584857"/>
          </a:xfrm>
        </p:grpSpPr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 xmlns="">
                    <a14:imgLayer r:embed="rId10">
                      <a14:imgEffect>
                        <a14:backgroundRemoval t="10000" b="90000" l="10000" r="90000"/>
                      </a14:imgEffect>
                      <a14:imgEffect>
                        <a14:sharpenSoften amount="40000"/>
                      </a14:imgEffect>
                      <a14:imgEffect>
                        <a14:colorTemperature colorTemp="5200"/>
                      </a14:imgEffect>
                      <a14:imgEffect>
                        <a14:brightnessContrast bright="6000" contrast="3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76256" y="6165304"/>
              <a:ext cx="536119" cy="584857"/>
            </a:xfrm>
            <a:prstGeom prst="rect">
              <a:avLst/>
            </a:prstGeom>
          </p:spPr>
        </p:pic>
        <p:sp>
          <p:nvSpPr>
            <p:cNvPr id="10" name="3 CuadroTexto"/>
            <p:cNvSpPr txBox="1"/>
            <p:nvPr/>
          </p:nvSpPr>
          <p:spPr>
            <a:xfrm>
              <a:off x="7380312" y="6309320"/>
              <a:ext cx="1728192" cy="338554"/>
            </a:xfrm>
            <a:prstGeom prst="rect">
              <a:avLst/>
            </a:prstGeom>
            <a:noFill/>
          </p:spPr>
          <p:txBody>
            <a:bodyPr wrap="square" lIns="0" tIns="0" rIns="0" bIns="0" numCol="1" spcCol="720000" rtlCol="0">
              <a:spAutoFit/>
            </a:bodyPr>
            <a:lstStyle/>
            <a:p>
              <a:r>
                <a:rPr lang="ru-RU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T Norms Regular" pitchFamily="50" charset="-52"/>
                </a:rPr>
                <a:t>ПРАВИТЕЛЬСТВО</a:t>
              </a:r>
            </a:p>
            <a:p>
              <a:r>
                <a:rPr lang="ru-RU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T Norms Regular" pitchFamily="50" charset="-52"/>
                </a:rPr>
                <a:t>АМУРСКОЙ ОБЛАСТИ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898423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7" r:id="rId4"/>
    <p:sldLayoutId id="2147483659" r:id="rId5"/>
    <p:sldLayoutId id="2147483658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C00000"/>
        </a:buClr>
        <a:buFont typeface="Wingdings" panose="05000000000000000000" pitchFamily="2" charset="2"/>
        <a:buChar char="§"/>
        <a:defRPr sz="3200" kern="1200">
          <a:solidFill>
            <a:schemeClr val="tx1">
              <a:lumMod val="75000"/>
              <a:lumOff val="25000"/>
            </a:schemeClr>
          </a:solidFill>
          <a:latin typeface="TT Norms Regular" pitchFamily="50" charset="-5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C00000"/>
        </a:buClr>
        <a:buFont typeface="Arial" panose="020B0604020202020204" pitchFamily="34" charset="0"/>
        <a:buChar char="–"/>
        <a:defRPr sz="2800" kern="1200">
          <a:solidFill>
            <a:schemeClr val="tx1">
              <a:lumMod val="75000"/>
              <a:lumOff val="25000"/>
            </a:schemeClr>
          </a:solidFill>
          <a:latin typeface="TT Norms Regular" pitchFamily="50" charset="-5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TT Norms Regular" pitchFamily="50" charset="-5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C00000"/>
        </a:buClr>
        <a:buFont typeface="Arial" panose="020B0604020202020204" pitchFamily="34" charset="0"/>
        <a:buChar char="–"/>
        <a:defRPr sz="2000" kern="1200">
          <a:solidFill>
            <a:schemeClr val="tx1">
              <a:lumMod val="75000"/>
              <a:lumOff val="25000"/>
            </a:schemeClr>
          </a:solidFill>
          <a:latin typeface="TT Norms Regular" pitchFamily="50" charset="-5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C00000"/>
        </a:buClr>
        <a:buFont typeface="Arial" panose="020B0604020202020204" pitchFamily="34" charset="0"/>
        <a:buChar char="»"/>
        <a:defRPr sz="2000" kern="1200">
          <a:solidFill>
            <a:schemeClr val="tx1">
              <a:lumMod val="75000"/>
              <a:lumOff val="25000"/>
            </a:schemeClr>
          </a:solidFill>
          <a:latin typeface="TT Norms Regular" pitchFamily="50" charset="-5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40000"/>
                    </a14:imgEffect>
                    <a14:imgEffect>
                      <a14:colorTemperature colorTemp="5200"/>
                    </a14:imgEffect>
                    <a14:imgEffect>
                      <a14:brightnessContrast bright="6000" contrast="3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63" b="14351"/>
          <a:stretch/>
        </p:blipFill>
        <p:spPr bwMode="auto">
          <a:xfrm>
            <a:off x="236789" y="6309320"/>
            <a:ext cx="1152128" cy="36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8575" y="6093296"/>
            <a:ext cx="9125018" cy="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6804248" y="6165304"/>
            <a:ext cx="2232248" cy="584857"/>
            <a:chOff x="6876256" y="6165304"/>
            <a:chExt cx="2232248" cy="584857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10000" b="90000" l="10000" r="90000"/>
                      </a14:imgEffect>
                      <a14:imgEffect>
                        <a14:sharpenSoften amount="40000"/>
                      </a14:imgEffect>
                      <a14:imgEffect>
                        <a14:colorTemperature colorTemp="5200"/>
                      </a14:imgEffect>
                      <a14:imgEffect>
                        <a14:brightnessContrast bright="6000" contrast="3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76256" y="6165304"/>
              <a:ext cx="536119" cy="584857"/>
            </a:xfrm>
            <a:prstGeom prst="rect">
              <a:avLst/>
            </a:prstGeom>
          </p:spPr>
        </p:pic>
        <p:sp>
          <p:nvSpPr>
            <p:cNvPr id="8" name="3 CuadroTexto"/>
            <p:cNvSpPr txBox="1"/>
            <p:nvPr/>
          </p:nvSpPr>
          <p:spPr>
            <a:xfrm>
              <a:off x="7380312" y="6309320"/>
              <a:ext cx="1728192" cy="338554"/>
            </a:xfrm>
            <a:prstGeom prst="rect">
              <a:avLst/>
            </a:prstGeom>
            <a:noFill/>
          </p:spPr>
          <p:txBody>
            <a:bodyPr wrap="square" lIns="0" tIns="0" rIns="0" bIns="0" numCol="1" spcCol="720000" rtlCol="0">
              <a:spAutoFit/>
            </a:bodyPr>
            <a:lstStyle/>
            <a:p>
              <a:r>
                <a:rPr lang="ru-RU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T Norms Regular" pitchFamily="50" charset="-52"/>
                </a:rPr>
                <a:t>ПРАВИТЕЛЬСТВО</a:t>
              </a:r>
            </a:p>
            <a:p>
              <a:r>
                <a:rPr lang="ru-RU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T Norms Regular" pitchFamily="50" charset="-52"/>
                </a:rPr>
                <a:t>АМУРСКОЙ ОБЛАСТИ</a:t>
              </a:r>
            </a:p>
          </p:txBody>
        </p:sp>
      </p:grpSp>
      <p:sp>
        <p:nvSpPr>
          <p:cNvPr id="11" name="Заголовок 1"/>
          <p:cNvSpPr txBox="1">
            <a:spLocks/>
          </p:cNvSpPr>
          <p:nvPr/>
        </p:nvSpPr>
        <p:spPr>
          <a:xfrm>
            <a:off x="3635896" y="5157192"/>
            <a:ext cx="4966320" cy="504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3600" kern="1200" baseline="0">
                <a:solidFill>
                  <a:schemeClr val="tx1"/>
                </a:solidFill>
                <a:latin typeface="TT Norms Regular" pitchFamily="50" charset="-52"/>
                <a:ea typeface="+mj-ea"/>
                <a:cs typeface="+mj-cs"/>
              </a:defRPr>
            </a:lvl1pPr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Управление государственной гражданской службы и профилактики коррупционных и иных правонарушений области</a:t>
            </a:r>
          </a:p>
        </p:txBody>
      </p:sp>
      <p:sp>
        <p:nvSpPr>
          <p:cNvPr id="10" name="Text Box 247"/>
          <p:cNvSpPr txBox="1">
            <a:spLocks noChangeArrowheads="1"/>
          </p:cNvSpPr>
          <p:nvPr/>
        </p:nvSpPr>
        <p:spPr bwMode="auto">
          <a:xfrm>
            <a:off x="2195736" y="1124744"/>
            <a:ext cx="640851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Порядок проведения проверки достоверности и полноты сведений о доходах, расходах, об имуществе и обязательствах имущественного характера. </a:t>
            </a:r>
            <a:endParaRPr lang="ru-RU" alt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Box 247"/>
          <p:cNvSpPr txBox="1">
            <a:spLocks noChangeArrowheads="1"/>
          </p:cNvSpPr>
          <p:nvPr/>
        </p:nvSpPr>
        <p:spPr bwMode="auto">
          <a:xfrm>
            <a:off x="2348136" y="3356992"/>
            <a:ext cx="640851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Привлечение к ответственности лиц, допустивших коррупционные проступки. </a:t>
            </a:r>
            <a:endParaRPr lang="ru-RU" alt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2326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pPr algn="ctr"/>
            <a:r>
              <a:rPr lang="en-US" dirty="0" smtClean="0"/>
              <a:t>2</a:t>
            </a:r>
            <a:endParaRPr lang="ru-RU" dirty="0"/>
          </a:p>
        </p:txBody>
      </p:sp>
      <p:sp>
        <p:nvSpPr>
          <p:cNvPr id="9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25 июля 2018 г.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51520" y="620688"/>
            <a:ext cx="3638432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Нормативная правовая база</a:t>
            </a:r>
          </a:p>
        </p:txBody>
      </p:sp>
      <p:sp>
        <p:nvSpPr>
          <p:cNvPr id="13" name="Прямоугольник 1"/>
          <p:cNvSpPr>
            <a:spLocks noChangeArrowheads="1"/>
          </p:cNvSpPr>
          <p:nvPr/>
        </p:nvSpPr>
        <p:spPr bwMode="auto">
          <a:xfrm>
            <a:off x="323528" y="1484784"/>
            <a:ext cx="8496300" cy="4016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-171450"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ФЗ от 25.12.2008 №273-ФЗ «О противодействии коррупции»;</a:t>
            </a:r>
            <a:endParaRPr lang="en-US" altLang="ru-RU" sz="1400" dirty="0">
              <a:latin typeface="Times New Roman" pitchFamily="18" charset="0"/>
              <a:cs typeface="Times New Roman" pitchFamily="18" charset="0"/>
            </a:endParaRPr>
          </a:p>
          <a:p>
            <a:pPr indent="-171450"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ФЗ от 27.07.2004 № 79-ФЗ «О государственной гражданской службе РФ»;</a:t>
            </a:r>
            <a:endParaRPr lang="en-US" altLang="ru-RU" sz="1400" dirty="0">
              <a:latin typeface="Times New Roman" pitchFamily="18" charset="0"/>
              <a:cs typeface="Times New Roman" pitchFamily="18" charset="0"/>
            </a:endParaRPr>
          </a:p>
          <a:p>
            <a:pPr indent="-171450"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ФЗ от 03.12.2012 N 230-ФЗ «О контроле за соответствием расходов лиц, замещающих государственные должности, и иных лиц их доходам».</a:t>
            </a:r>
          </a:p>
          <a:p>
            <a:pPr indent="-171450" algn="just" eaLnBrk="1" hangingPunct="1">
              <a:spcAft>
                <a:spcPts val="1200"/>
              </a:spcAft>
              <a:buFont typeface="Wingdings" pitchFamily="2" charset="2"/>
              <a:buChar char="Ø"/>
            </a:pP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Указ </a:t>
            </a: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Президента РФ от 2 апреля 2013 N 309 «О мерах по реализации отдельных положений ФЗ «О противодействии коррупции»;</a:t>
            </a:r>
          </a:p>
          <a:p>
            <a:pPr indent="-171450" algn="just" eaLnBrk="1" hangingPunct="1">
              <a:spcAft>
                <a:spcPts val="1200"/>
              </a:spcAft>
              <a:buFont typeface="Wingdings" pitchFamily="2" charset="2"/>
              <a:buChar char="Ø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Указ Президента РФ от 2 апреля 2013 N 310 «О мерах по реализации отдельных положений Федерального закона «О контроле за соответствием расходов лиц, замещающих государственные должности, и иных лиц их доходам»;</a:t>
            </a:r>
          </a:p>
          <a:p>
            <a:pPr indent="-171450" algn="just" eaLnBrk="1" hangingPunct="1">
              <a:spcAft>
                <a:spcPts val="1200"/>
              </a:spcAft>
              <a:buFont typeface="Wingdings" pitchFamily="2" charset="2"/>
              <a:buChar char="Ø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Указ Президента РФ от 21 сентября 2009 N 1065 «О проверке достоверности и полноты сведений, представляемых гражданами, претендующими на замещение должностей федеральной государственной службы, и федеральными государственными служащими, и соблюдения федеральными государственными служащими требований к служебному поведению</a:t>
            </a: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endParaRPr lang="ru-RU" sz="1400" b="1" dirty="0"/>
          </a:p>
          <a:p>
            <a:pPr marL="171450" indent="-171450" algn="just" eaLnBrk="1" hangingPunct="1">
              <a:spcAft>
                <a:spcPts val="1200"/>
              </a:spcAft>
              <a:buFont typeface="Wingdings" pitchFamily="2" charset="2"/>
              <a:buChar char="Ø"/>
            </a:pPr>
            <a:endParaRPr lang="en-US" alt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86630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9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25 июля 2018 г.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51520" y="620688"/>
            <a:ext cx="3638432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Нормативная правовая база</a:t>
            </a:r>
          </a:p>
        </p:txBody>
      </p:sp>
      <p:sp>
        <p:nvSpPr>
          <p:cNvPr id="13" name="Прямоугольник 1"/>
          <p:cNvSpPr>
            <a:spLocks noChangeArrowheads="1"/>
          </p:cNvSpPr>
          <p:nvPr/>
        </p:nvSpPr>
        <p:spPr bwMode="auto">
          <a:xfrm>
            <a:off x="323528" y="1484784"/>
            <a:ext cx="8496300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-171450" algn="just">
              <a:spcAft>
                <a:spcPts val="1200"/>
              </a:spcAft>
              <a:buFont typeface="Wingdings" pitchFamily="2" charset="2"/>
              <a:buChar char="q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Закон Амурской области от 08.04.2009 года191-ОЗ «О мерах по противодействию коррупции в Амурской области»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q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Постановление губернатор Амурской области от 24.08.2010 № 322 «О проверке достоверности и полноты сведений, представляемых гражданами, претендующими на замещение должностей государственной гражданской службы области, и государственными гражданскими служащими области, и соблюдения государственными гражданскими служащими области требований к служебному поведению»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q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Постановление губернатор Амурской области от 05.08.2010 № 279 «О проверке достоверности и полноты сведений, представляемых гражданами, претендующими на замещение государственных должностей области, и лицами, замещающими государственные должности области, и соблюдения ограничений лицами, замещающими государственные должности области»</a:t>
            </a:r>
          </a:p>
          <a:p>
            <a:pPr algn="just">
              <a:spcBef>
                <a:spcPts val="600"/>
              </a:spcBef>
              <a:buFont typeface="Wingdings" pitchFamily="2" charset="2"/>
              <a:buChar char="q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Постановление губернатор Амурской области от 06.03.2014 № 56 «Об утверждении положения о контроле за соответствием расходов лиц, замещающих государственные должности области, должности государственной гражданской службы области, и иных лиц их доходам»</a:t>
            </a:r>
          </a:p>
          <a:p>
            <a:pPr algn="just">
              <a:spcBef>
                <a:spcPts val="600"/>
              </a:spcBef>
              <a:buFont typeface="Wingdings" pitchFamily="2" charset="2"/>
              <a:buChar char="q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Муниципальные правовые акты </a:t>
            </a:r>
          </a:p>
          <a:p>
            <a:endParaRPr lang="ru-RU" sz="1400" b="1" dirty="0"/>
          </a:p>
          <a:p>
            <a:pPr marL="171450" indent="-171450" algn="just" eaLnBrk="1" hangingPunct="1">
              <a:spcAft>
                <a:spcPts val="1200"/>
              </a:spcAft>
              <a:buFont typeface="Wingdings" pitchFamily="2" charset="2"/>
              <a:buChar char="Ø"/>
            </a:pPr>
            <a:endParaRPr lang="en-US" alt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86630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9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 сентября2018 </a:t>
            </a:r>
            <a:r>
              <a:rPr lang="ru-RU" dirty="0" smtClean="0"/>
              <a:t>г.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251520" y="620688"/>
            <a:ext cx="3936655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Принятие решения о проверке</a:t>
            </a:r>
            <a:endParaRPr lang="ru-RU" altLang="ru-RU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"/>
          <p:cNvSpPr>
            <a:spLocks noChangeArrowheads="1"/>
          </p:cNvSpPr>
          <p:nvPr/>
        </p:nvSpPr>
        <p:spPr bwMode="auto">
          <a:xfrm>
            <a:off x="323528" y="1268760"/>
            <a:ext cx="8496300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Проверка достоверности и полноты сведений о доходах, расходах, осуществляется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 решению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spcAft>
                <a:spcPts val="600"/>
              </a:spcAft>
            </a:pP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губернатора области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в отношении граждан, претендующих на замещение должностей государственной гражданской службы области, назначение на которые осуществляет губернатор области, и государственных гражданских служащих области, назначение которых осуществлял губернатор области;</a:t>
            </a:r>
          </a:p>
          <a:p>
            <a:pPr>
              <a:spcAft>
                <a:spcPts val="600"/>
              </a:spcAft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                           - в отношении граждан, претендующих на замещение муниципальной должности, и лиц, замещающих муниципальные должности;</a:t>
            </a:r>
          </a:p>
          <a:p>
            <a:pPr>
              <a:spcAft>
                <a:spcPts val="600"/>
              </a:spcAft>
            </a:pP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руководителя аппарата губернатора области и Правительства области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в отношении граждан, претендующих на замещение должностей государственной гражданской службы области в аппарате губернатора области и Правительства области, и государственных гражданских служащих области, замещающих должности в аппарате губернатора области и Правительства области;</a:t>
            </a:r>
          </a:p>
          <a:p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руководителя органа власти области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в отношении государственных гражданских служащих, замещающих должности в данном органе, а также граждан, претендующих на замещение должностей государственной гражданской службы в этом органе.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Принимается одно решение отдельно в отношении каждого гражданина или государственного гражданского служащего и оформляется в письменной форме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ts val="600"/>
              </a:spcBef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Руководитель органа проводящего проверку (либо уполномоченное должностное лицо) соответствующего органа власти области обеспечивает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уведомление в письменной форме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государственного гражданского служащего о начале в отношении его проверки и разъяснение ему какие сведения, представляемые им, и соблюдение каких требований к служебному поведению подлежат проверке - </a:t>
            </a:r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течение двух рабочих дней со дня получения соответствующего решения.</a:t>
            </a:r>
            <a:endParaRPr lang="en-US" alt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630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9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2018 </a:t>
            </a:r>
            <a:r>
              <a:rPr lang="ru-RU" dirty="0" smtClean="0"/>
              <a:t>г.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179512" y="548680"/>
            <a:ext cx="4737515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Основания для проведения проверки</a:t>
            </a:r>
          </a:p>
        </p:txBody>
      </p:sp>
      <p:sp>
        <p:nvSpPr>
          <p:cNvPr id="12" name="Прямоугольник 1"/>
          <p:cNvSpPr>
            <a:spLocks noChangeArrowheads="1"/>
          </p:cNvSpPr>
          <p:nvPr/>
        </p:nvSpPr>
        <p:spPr bwMode="auto">
          <a:xfrm>
            <a:off x="323528" y="1340768"/>
            <a:ext cx="8496300" cy="3431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Aft>
                <a:spcPts val="60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Проверка сведений, указанных в справке о доходах государственного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служащего проводится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случае поступления достаточной информации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письменном виде от: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511175" indent="-285750" algn="just" eaLnBrk="1" hangingPunct="1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правоохранительных органов, иных государственных органов, органов местного самоуправления и их должностных лиц;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511175" indent="-285750" algn="just" eaLnBrk="1" hangingPunct="1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работников подразделений кадровых служб по профилактике коррупционных и иных правонарушений или должностных лиц кадровых служб, ответственных за работу по профилактике коррупционных правонарушений;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511175" indent="-285750" algn="just" eaLnBrk="1" hangingPunct="1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постоянно действующих руководящих органов политических партий и зарегистрированных в соответствии с законом иных общероссийских общественных объединений;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511175" indent="-285750" algn="just" eaLnBrk="1" hangingPunct="1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Общественной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палаты;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  <a:p>
            <a:pPr marL="511175" indent="-285750" algn="just" eaLnBrk="1" hangingPunct="1">
              <a:spcAft>
                <a:spcPts val="600"/>
              </a:spcAft>
              <a:buFont typeface="Wingdings" pitchFamily="2" charset="2"/>
              <a:buChar char="ü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Средств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массовой информации. </a:t>
            </a:r>
            <a:endParaRPr lang="en-US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ounded Rectangle 5"/>
          <p:cNvSpPr/>
          <p:nvPr/>
        </p:nvSpPr>
        <p:spPr>
          <a:xfrm>
            <a:off x="1979613" y="5013325"/>
            <a:ext cx="5688012" cy="93662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Информация анонимного характера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может</a:t>
            </a: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служить основанием для проведения проверки. 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593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sp>
        <p:nvSpPr>
          <p:cNvPr id="9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51520" y="620688"/>
            <a:ext cx="44069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Способы проведения проверки</a:t>
            </a:r>
          </a:p>
        </p:txBody>
      </p:sp>
      <p:sp>
        <p:nvSpPr>
          <p:cNvPr id="12" name="Прямоугольник 1"/>
          <p:cNvSpPr>
            <a:spLocks noChangeArrowheads="1"/>
          </p:cNvSpPr>
          <p:nvPr/>
        </p:nvSpPr>
        <p:spPr bwMode="auto">
          <a:xfrm>
            <a:off x="251520" y="1268760"/>
            <a:ext cx="8712968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Самостоятельно;</a:t>
            </a:r>
          </a:p>
          <a:p>
            <a:pPr marL="342900" indent="-342900"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В этом случае подразделение, ответственное за проведение проверки, вправе:</a:t>
            </a:r>
          </a:p>
          <a:p>
            <a:pPr marL="342900" indent="-342900"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а) проводить беседу с гражданином или государственным служащим;</a:t>
            </a:r>
          </a:p>
          <a:p>
            <a:pPr marL="342900" indent="-342900"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б) изучать представленные гражданином или государственным служащим сведения о доходах, об имуществе и обязательствах имущественного характера и дополнительные материалы;</a:t>
            </a:r>
          </a:p>
          <a:p>
            <a:pPr marL="342900" indent="-342900"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в) получать от гражданина или государственного служащего пояснения по представленным им сведениям о доходах, об имуществе и обязательствах имущественного характера и материалам;</a:t>
            </a:r>
          </a:p>
          <a:p>
            <a:pPr marL="342900" indent="-342900"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г) направлять в установленном порядке запрос в органы прокуратуры РФ, иные федеральные государственные органы, государственные органы субъектов РФ, территориальные органы федеральных государственных органов, органы местного самоуправления, на предприятия, в учреждения, организации и общественные объединения об имеющихся у них сведениях: о доходах, об имуществе и обязательствах имущественного характера гражданина или государственного служащего, его супруги (супруга) и несовершеннолетних детей; о достоверности и полноте сведений, представленных гражданином в соответствии с нормативными правовыми актами РФ; о соблюдении государственным служащим требований к служебному поведению;</a:t>
            </a:r>
          </a:p>
          <a:p>
            <a:pPr marL="342900" indent="-342900" algn="just" eaLnBrk="1" hangingPunct="1">
              <a:spcAft>
                <a:spcPts val="600"/>
              </a:spcAft>
            </a:pPr>
            <a:r>
              <a:rPr lang="ru-RU" altLang="ru-RU" sz="1400" dirty="0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) наводить справки у физических лиц и получать от них информацию с их согласия;</a:t>
            </a:r>
          </a:p>
          <a:p>
            <a:pPr marL="342900" indent="-342900"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е) осуществлять анализ сведений, представленных гражданином или государственным служащим в соответствии с законодательством Российской Федерации о противодействии коррупции</a:t>
            </a: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>
              <a:spcAft>
                <a:spcPts val="600"/>
              </a:spcAft>
            </a:pP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altLang="ru-RU" sz="1400" b="1" dirty="0" smtClean="0">
                <a:latin typeface="Times New Roman" pitchFamily="18" charset="0"/>
                <a:cs typeface="Times New Roman" pitchFamily="18" charset="0"/>
              </a:rPr>
              <a:t>Путем направления запроса в федеральные органы исполнительной власти, уполномоченные на осуществление оперативно-розыскной деятельности.</a:t>
            </a:r>
          </a:p>
          <a:p>
            <a:pPr marL="342900" indent="-342900" algn="just" eaLnBrk="1" hangingPunct="1">
              <a:spcAft>
                <a:spcPts val="600"/>
              </a:spcAft>
            </a:pPr>
            <a:endParaRPr lang="ru-RU" alt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1" hangingPunct="1">
              <a:spcAft>
                <a:spcPts val="600"/>
              </a:spcAft>
            </a:pPr>
            <a:endParaRPr lang="ru-RU" alt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4162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ru-RU" dirty="0" smtClean="0"/>
              <a:t>7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179512" y="620688"/>
            <a:ext cx="5788025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Способы проведения проверки - запросы</a:t>
            </a:r>
          </a:p>
        </p:txBody>
      </p:sp>
      <p:sp>
        <p:nvSpPr>
          <p:cNvPr id="15" name="Прямоугольник 1"/>
          <p:cNvSpPr>
            <a:spLocks noChangeArrowheads="1"/>
          </p:cNvSpPr>
          <p:nvPr/>
        </p:nvSpPr>
        <p:spPr bwMode="auto">
          <a:xfrm>
            <a:off x="323528" y="1484784"/>
            <a:ext cx="8496300" cy="444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Aft>
                <a:spcPts val="1200"/>
              </a:spcAft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Содержание запроса: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а) фамилия, имя, отчество руководителя государственного органа или организации, в которые направляется запрос;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б) нормативный правовой акт, на основании которого направляется запрос;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в) фамилия, имя, отчество, дата и место рождения, место регистрации, жительства и (или) пребывания, должность и место работы (службы), вид и реквизиты документа, удостоверяющего личность, гражданина или государственного служащего, его супруги (супруга) и несовершеннолетних детей, сведения о доходах, об имуществе и обязательствах имущественного характера которых проверяются, гражданина, представившего сведения в соответствии с нормативными правовыми актами Российской Федерации, полнота и достоверность которых проверяются, либо государственного служащего, в отношении которого имеются сведения о несоблюдении им требований к служебному поведению;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г) содержание и объем сведений, подлежащих проверке;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) срок представления запрашиваемых сведений;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е) фамилия, инициалы и номер телефона государственного служащего, подготовившего запрос;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 smtClean="0">
                <a:latin typeface="Times New Roman" pitchFamily="18" charset="0"/>
                <a:cs typeface="Times New Roman" pitchFamily="18" charset="0"/>
              </a:rPr>
              <a:t>е) </a:t>
            </a: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идентификационный номер налогоплательщика (в случае направления запроса в налоговые органы Российской Федерации);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ж) другие необходимые сведения.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ru-RU" dirty="0" smtClean="0"/>
              <a:t>8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79512" y="332656"/>
            <a:ext cx="6624637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Способы проведения проверки – запросы – лица, уполномоченные направлять запросы</a:t>
            </a:r>
          </a:p>
        </p:txBody>
      </p:sp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251520" y="1268760"/>
            <a:ext cx="86518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altLang="ru-RU" sz="1400" i="1" dirty="0" smtClean="0">
                <a:latin typeface="Times New Roman" pitchFamily="18" charset="0"/>
                <a:cs typeface="Times New Roman" pitchFamily="18" charset="0"/>
              </a:rPr>
              <a:t>Указом </a:t>
            </a:r>
            <a:r>
              <a:rPr lang="ru-RU" altLang="ru-RU" sz="1400" i="1" dirty="0">
                <a:latin typeface="Times New Roman" pitchFamily="18" charset="0"/>
                <a:cs typeface="Times New Roman" pitchFamily="18" charset="0"/>
              </a:rPr>
              <a:t>Президента РФ от 02.04.2013 N 309 «О мерах по реализации отдельных положений ФЗ «О противодействии коррупции</a:t>
            </a:r>
            <a:r>
              <a:rPr lang="ru-RU" altLang="ru-RU" sz="1400" i="1" dirty="0" smtClean="0">
                <a:latin typeface="Times New Roman" pitchFamily="18" charset="0"/>
                <a:cs typeface="Times New Roman" pitchFamily="18" charset="0"/>
              </a:rPr>
              <a:t>» утвержден  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Перечень должностных лиц, наделенных полномочиями по направлению запросов в кредитные организации, налоговые органы российской федерации и органы, осуществляющие государственную регистрацию прав на недвижимое имущество и сделок с ним, при осуществлении проверок в целях противодействия коррупции</a:t>
            </a:r>
            <a:endParaRPr lang="ru-RU" sz="1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altLang="ru-RU" sz="1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1"/>
          <p:cNvSpPr>
            <a:spLocks noChangeArrowheads="1"/>
          </p:cNvSpPr>
          <p:nvPr/>
        </p:nvSpPr>
        <p:spPr bwMode="auto">
          <a:xfrm>
            <a:off x="323528" y="2420888"/>
            <a:ext cx="8651875" cy="364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73050" indent="-27305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Руководитель Администрации Президента Российской Федерации.</a:t>
            </a:r>
          </a:p>
          <a:p>
            <a:pPr marL="273050" indent="-27305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Заместитель Председателя Правительства Российской Федерации - Руководитель Аппарата Правительства Российской Федерации.</a:t>
            </a:r>
          </a:p>
          <a:p>
            <a:pPr marL="273050" indent="-27305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Руководители федеральных государственных органов.</a:t>
            </a:r>
          </a:p>
          <a:p>
            <a:pPr marL="273050" indent="-27305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Председатель Центрального банка Российской Федерации.</a:t>
            </a:r>
          </a:p>
          <a:p>
            <a:pPr marL="273050" indent="-27305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Высшие должностные лица (руководители высших исполнительных органов государственной власти) субъектов Российской Федерации.</a:t>
            </a:r>
          </a:p>
          <a:p>
            <a:pPr marL="273050" indent="-27305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Руководители законодательных (представительных) органов государственной власти субъектов Российской Федерации.</a:t>
            </a:r>
          </a:p>
          <a:p>
            <a:pPr marL="273050" indent="-27305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Должностные лица Администрации Президента Российской Федерации и Аппарата Правительства Российской Федерации, специально уполномоченные руководителями, указанными в пунктах 1 - 2 настоящего перечня.</a:t>
            </a:r>
          </a:p>
          <a:p>
            <a:pPr marL="273050" indent="-273050" algn="just" eaLnBrk="1" hangingPunct="1">
              <a:spcAft>
                <a:spcPts val="600"/>
              </a:spcAft>
              <a:buFontTx/>
              <a:buAutoNum type="arabicPeriod"/>
            </a:pPr>
            <a:r>
              <a:rPr lang="ru-RU" alt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Специально уполномоченные заместители должностных лиц, указанных в пунктах 3 - 6 настоящего перечня</a:t>
            </a:r>
            <a:r>
              <a:rPr lang="ru-RU" alt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/>
        <p:txBody>
          <a:bodyPr/>
          <a:lstStyle/>
          <a:p>
            <a:r>
              <a:rPr lang="ru-RU" dirty="0" smtClean="0"/>
              <a:t>9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79512" y="404664"/>
            <a:ext cx="87249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</a:rPr>
              <a:t>Способы </a:t>
            </a:r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проведения</a:t>
            </a:r>
            <a:r>
              <a:rPr lang="ru-RU" altLang="ru-RU" sz="2100" b="1" dirty="0">
                <a:solidFill>
                  <a:srgbClr val="FF0000"/>
                </a:solidFill>
              </a:rPr>
              <a:t> проверки – запросы о проведении </a:t>
            </a:r>
            <a:r>
              <a:rPr lang="ru-RU" altLang="ru-RU" sz="2100" b="1" dirty="0" smtClean="0">
                <a:solidFill>
                  <a:srgbClr val="FF0000"/>
                </a:solidFill>
              </a:rPr>
              <a:t>оперативно-розыскных </a:t>
            </a:r>
            <a:r>
              <a:rPr lang="ru-RU" altLang="ru-RU" sz="2100" b="1" dirty="0">
                <a:solidFill>
                  <a:srgbClr val="FF0000"/>
                </a:solidFill>
              </a:rPr>
              <a:t>мероприятий</a:t>
            </a:r>
          </a:p>
        </p:txBody>
      </p:sp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323528" y="1268760"/>
            <a:ext cx="8496300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Aft>
                <a:spcPts val="600"/>
              </a:spcAft>
            </a:pPr>
            <a:r>
              <a:rPr lang="ru-RU" altLang="ru-RU" sz="1400" b="1" dirty="0"/>
              <a:t>Содержание: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/>
              <a:t>Аналогичное остальным запросам +</a:t>
            </a:r>
          </a:p>
          <a:p>
            <a:pPr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dirty="0"/>
              <a:t> сведения, послужившие основанием для проверки, </a:t>
            </a:r>
          </a:p>
          <a:p>
            <a:pPr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dirty="0"/>
              <a:t> государственные органы и организации, в которые направлялись (направлены) запросы, и вопросы, которые в них ставились, </a:t>
            </a:r>
          </a:p>
          <a:p>
            <a:pPr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dirty="0"/>
              <a:t> ссылка на соответствующие положения Федерального закона "Об оперативно-розыскной деятельности".</a:t>
            </a:r>
          </a:p>
          <a:p>
            <a:pPr algn="just" eaLnBrk="1" hangingPunct="1">
              <a:spcAft>
                <a:spcPts val="600"/>
              </a:spcAft>
            </a:pPr>
            <a:endParaRPr lang="ru-RU" altLang="ru-RU" sz="1400" dirty="0"/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i="1" dirty="0"/>
              <a:t>Ч. 3 ст. 7 Федерального закона от 12 августа 1995 г. N 144-ФЗ «Об оперативно-розыскной деятельности»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/>
              <a:t>Органы, осуществляющие оперативно-розыскную деятельность, при наличии запроса, направленного в соответствии с Федеральным законом от 25 декабря 2008 года N 273-ФЗ "О противодействии коррупции", другими нормативными правовыми актами Российской Федерации в области противодействия коррупции, в пределах своих полномочий проводят оперативно-розыскные мероприятия в целях добывания информации, необходимой для принятия решений:</a:t>
            </a:r>
          </a:p>
          <a:p>
            <a:pPr algn="just"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ru-RU" altLang="ru-RU" sz="1400" dirty="0"/>
              <a:t> о достоверности и полноте представленных сведений;</a:t>
            </a:r>
          </a:p>
          <a:p>
            <a:pPr algn="just" eaLnBrk="1" hangingPunct="1">
              <a:spcAft>
                <a:spcPts val="600"/>
              </a:spcAft>
              <a:buFont typeface="Wingdings" pitchFamily="2" charset="2"/>
              <a:buChar char="§"/>
            </a:pPr>
            <a:r>
              <a:rPr lang="ru-RU" altLang="ru-RU" sz="1400" dirty="0"/>
              <a:t> о соблюдении ограничений и запретов, которые установлены Федеральным законом от 25 декабря 2008 года N 273-ФЗ "О противодействии коррупции", требований о предотвращении или об урегулировании конфликта интересов и об исполнении обязанностей.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>
          <a:xfrm>
            <a:off x="8388424" y="8627"/>
            <a:ext cx="576064" cy="396038"/>
          </a:xfrm>
        </p:spPr>
        <p:txBody>
          <a:bodyPr>
            <a:noAutofit/>
          </a:bodyPr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179512" y="620688"/>
            <a:ext cx="5761037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Действия по результатам проверки</a:t>
            </a:r>
          </a:p>
        </p:txBody>
      </p:sp>
      <p:sp>
        <p:nvSpPr>
          <p:cNvPr id="8" name="Прямоугольник 1"/>
          <p:cNvSpPr>
            <a:spLocks noChangeArrowheads="1"/>
          </p:cNvSpPr>
          <p:nvPr/>
        </p:nvSpPr>
        <p:spPr bwMode="auto">
          <a:xfrm>
            <a:off x="251520" y="1268760"/>
            <a:ext cx="8496300" cy="521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Aft>
                <a:spcPts val="600"/>
              </a:spcAft>
            </a:pPr>
            <a:r>
              <a:rPr lang="ru-RU" altLang="ru-RU" sz="1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Лицо проводившее проверку: </a:t>
            </a:r>
            <a:endParaRPr lang="ru-RU" altLang="ru-RU" sz="14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Направляет представителю нанимателя </a:t>
            </a:r>
            <a:r>
              <a:rPr lang="ru-RU" alt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доклад</a:t>
            </a: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 о результатах проверки;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Доклад  должен содержать одно из следующих </a:t>
            </a:r>
            <a:r>
              <a:rPr lang="ru-RU" alt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предложений</a:t>
            </a: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а) о назначении гражданина на должность </a:t>
            </a: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государственной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службы;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б) об отказе гражданину в назначении на должность </a:t>
            </a: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государственной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службы;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в) об отсутствии оснований для применения к государственному служащему мер юридической ответственности;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г) о применении к государственному служащему мер юридической ответственности;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 err="1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) о представлении материалов проверки в соответствующую комиссию по соблюдению требований к служебному поведению </a:t>
            </a: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государственных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служащих и урегулированию конфликта интересов.</a:t>
            </a:r>
          </a:p>
          <a:p>
            <a:pPr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b="1" dirty="0">
                <a:latin typeface="Times New Roman" pitchFamily="18" charset="0"/>
                <a:cs typeface="Times New Roman" pitchFamily="18" charset="0"/>
              </a:rPr>
              <a:t> Направляет сведения о результатах проверки лицам, </a:t>
            </a: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предоставившим информацию, явившуюся основанием для проведения проверки (с письменного согласия лица, принявшего решение о проведении проверки).</a:t>
            </a:r>
          </a:p>
          <a:p>
            <a:pPr algn="just" eaLnBrk="1" hangingPunct="1">
              <a:spcAft>
                <a:spcPts val="600"/>
              </a:spcAft>
            </a:pPr>
            <a:r>
              <a:rPr lang="ru-RU" altLang="ru-RU" sz="1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Представитель </a:t>
            </a:r>
            <a:r>
              <a:rPr lang="ru-RU" altLang="ru-RU" sz="14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нанимателя:</a:t>
            </a:r>
          </a:p>
          <a:p>
            <a:pPr algn="just" eaLnBrk="1" hangingPunct="1">
              <a:spcAft>
                <a:spcPts val="600"/>
              </a:spcAft>
              <a:buFont typeface="Wingdings" pitchFamily="2" charset="2"/>
              <a:buChar char="Ø"/>
            </a:pP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 Принимает одно из следующих </a:t>
            </a:r>
            <a:r>
              <a:rPr lang="ru-RU" alt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решений</a:t>
            </a:r>
            <a:r>
              <a:rPr lang="ru-RU" alt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а) назначить гражданина на должность </a:t>
            </a: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государственной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службы;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б) отказать гражданину в назначении на должность </a:t>
            </a: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государственной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службы;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в) применить </a:t>
            </a: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(не применять) к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государственному служащему меры юридической ответственности;</a:t>
            </a:r>
          </a:p>
          <a:p>
            <a:pPr eaLnBrk="1" hangingPunct="1">
              <a:spcAft>
                <a:spcPts val="600"/>
              </a:spcAft>
            </a:pP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г) представить материалы проверки в соответствующую комиссию по соблюдению требований к служебному поведению </a:t>
            </a:r>
            <a:r>
              <a:rPr lang="ru-RU" altLang="ru-RU" sz="1200" dirty="0" smtClean="0">
                <a:latin typeface="Times New Roman" pitchFamily="18" charset="0"/>
                <a:cs typeface="Times New Roman" pitchFamily="18" charset="0"/>
              </a:rPr>
              <a:t>государственных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служащих и урегулированию конфликта интересов.</a:t>
            </a:r>
          </a:p>
          <a:p>
            <a:pPr algn="just" eaLnBrk="1" hangingPunct="1">
              <a:spcAft>
                <a:spcPts val="600"/>
              </a:spcAft>
            </a:pPr>
            <a:endParaRPr lang="ru-RU" alt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>
          <a:xfrm>
            <a:off x="8388424" y="8627"/>
            <a:ext cx="576064" cy="396038"/>
          </a:xfrm>
        </p:spPr>
        <p:txBody>
          <a:bodyPr>
            <a:noAutofit/>
          </a:bodyPr>
          <a:lstStyle/>
          <a:p>
            <a:r>
              <a:rPr lang="ru-RU" dirty="0" smtClean="0"/>
              <a:t>11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4824412" cy="431800"/>
          </a:xfrm>
        </p:spPr>
        <p:txBody>
          <a:bodyPr/>
          <a:lstStyle/>
          <a:p>
            <a:pPr algn="l"/>
            <a:r>
              <a:rPr lang="ru-RU" alt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Общая схема проведения проверки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179512" y="1268760"/>
          <a:ext cx="8784976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>
          <a:xfrm>
            <a:off x="8388424" y="8627"/>
            <a:ext cx="576064" cy="396038"/>
          </a:xfrm>
        </p:spPr>
        <p:txBody>
          <a:bodyPr>
            <a:noAutofit/>
          </a:bodyPr>
          <a:lstStyle/>
          <a:p>
            <a:r>
              <a:rPr lang="ru-RU" dirty="0" smtClean="0"/>
              <a:t>12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07504" y="692696"/>
            <a:ext cx="655161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Контроль за расходами – порядок проведения</a:t>
            </a:r>
          </a:p>
        </p:txBody>
      </p:sp>
      <p:sp>
        <p:nvSpPr>
          <p:cNvPr id="13" name="Прямоугольник 1"/>
          <p:cNvSpPr>
            <a:spLocks noChangeArrowheads="1"/>
          </p:cNvSpPr>
          <p:nvPr/>
        </p:nvSpPr>
        <p:spPr bwMode="auto">
          <a:xfrm>
            <a:off x="251520" y="1340768"/>
            <a:ext cx="8496300" cy="440120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defRPr/>
            </a:pPr>
            <a:r>
              <a:rPr lang="ru-RU" altLang="ru-RU" sz="1500" dirty="0" smtClean="0">
                <a:latin typeface="Times New Roman" pitchFamily="18" charset="0"/>
                <a:cs typeface="Times New Roman" pitchFamily="18" charset="0"/>
              </a:rPr>
              <a:t>Порядок осуществления контроля за расходами установлен ФЗ от 03.12.2012 N 230-ФЗ «О контроле за соответствием расходов лиц, замещающих государственные должности, и иных лиц их доходам». </a:t>
            </a:r>
          </a:p>
          <a:p>
            <a:pPr algn="just"/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Постановление губернатор Амурской области от 06.03.2014 № 56 «об утверждении положения о контроле за соответствием расходов лиц, замещающих государственные должности области, должности государственной гражданской службы области, и иных лиц их доходам»</a:t>
            </a:r>
            <a:endParaRPr lang="ru-RU" alt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ru-RU" alt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ru-RU" altLang="ru-RU" sz="1500" dirty="0" smtClean="0">
                <a:latin typeface="Times New Roman" pitchFamily="18" charset="0"/>
                <a:cs typeface="Times New Roman" pitchFamily="18" charset="0"/>
              </a:rPr>
              <a:t>Он включает две основные стадии:</a:t>
            </a:r>
          </a:p>
          <a:p>
            <a:pPr marL="358775" indent="-273050" algn="just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ru-RU" altLang="ru-RU" sz="1500" dirty="0" smtClean="0">
                <a:latin typeface="Times New Roman" pitchFamily="18" charset="0"/>
                <a:cs typeface="Times New Roman" pitchFamily="18" charset="0"/>
              </a:rPr>
              <a:t> Проверка достоверности и полноты сведений о расходах и об источниках получения средств, за счет которых совершена сделка;</a:t>
            </a:r>
          </a:p>
          <a:p>
            <a:pPr marL="358775" indent="-273050" algn="just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ru-RU" altLang="ru-RU" sz="1500" dirty="0" smtClean="0">
                <a:latin typeface="Times New Roman" pitchFamily="18" charset="0"/>
                <a:cs typeface="Times New Roman" pitchFamily="18" charset="0"/>
              </a:rPr>
              <a:t> Определение соответствия расходов служащего, а также расходов его супруги (супруга) и несовершеннолетних детей по приобретению земельного участка, другого объекта недвижимости, транспортных средств, ценных бумаг, акций (долей участия, паев в уставных (складочных) капиталах организаций) общему доходу служащего и его супруги (супруга) за три последних года, предшествующих отчетному периоду. </a:t>
            </a:r>
          </a:p>
          <a:p>
            <a:pPr algn="just">
              <a:spcAft>
                <a:spcPts val="600"/>
              </a:spcAft>
              <a:defRPr/>
            </a:pPr>
            <a:r>
              <a:rPr lang="ru-RU" altLang="ru-RU" sz="1500" i="1" dirty="0" smtClean="0">
                <a:latin typeface="Times New Roman" pitchFamily="18" charset="0"/>
                <a:cs typeface="Times New Roman" pitchFamily="18" charset="0"/>
              </a:rPr>
              <a:t>Порядок проверки достоверности и полноты сведений в рамках контроля за расходами аналогичен рассмотренному ранее порядку проверки достоверности и полноты сведений о доходах, расходах, об имуществе и обязательствах имущественного характера. Однако важно, что в данном случае проверкой полноты и достоверности сведений дело не ограничивается.</a:t>
            </a:r>
          </a:p>
        </p:txBody>
      </p:sp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>
          <a:xfrm>
            <a:off x="8388424" y="8627"/>
            <a:ext cx="576064" cy="396038"/>
          </a:xfrm>
        </p:spPr>
        <p:txBody>
          <a:bodyPr>
            <a:noAutofit/>
          </a:bodyPr>
          <a:lstStyle/>
          <a:p>
            <a:r>
              <a:rPr lang="ru-RU" dirty="0" smtClean="0"/>
              <a:t>13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07504" y="692696"/>
            <a:ext cx="655161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Контроль за расходами – </a:t>
            </a:r>
            <a:r>
              <a:rPr lang="ru-RU" altLang="ru-RU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</a:t>
            </a:r>
            <a:endParaRPr lang="ru-RU" altLang="ru-RU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3"/>
          <p:cNvSpPr>
            <a:spLocks noChangeArrowheads="1"/>
          </p:cNvSpPr>
          <p:nvPr/>
        </p:nvSpPr>
        <p:spPr bwMode="auto">
          <a:xfrm>
            <a:off x="251520" y="1412776"/>
            <a:ext cx="80645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altLang="ru-RU" sz="1600" dirty="0"/>
              <a:t> В случае, если в ходе осуществления контроля за расходами служащего, членов его семьи </a:t>
            </a:r>
            <a:r>
              <a:rPr lang="ru-RU" altLang="ru-RU" sz="1600" b="1" dirty="0">
                <a:solidFill>
                  <a:srgbClr val="FF0000"/>
                </a:solidFill>
              </a:rPr>
              <a:t>выявлены обстоятельства, свидетельствующие о несоответствии расходов </a:t>
            </a:r>
            <a:r>
              <a:rPr lang="ru-RU" altLang="ru-RU" sz="1600" dirty="0"/>
              <a:t>служащего, а также расходов его супруги (супруга) и несовершеннолетних детей общему доходу служащего и его супруги (супруга) за три последних года, предшествующих отчетному периоду, материалы, полученные в результате осуществления контроля за расходами, </a:t>
            </a:r>
            <a:r>
              <a:rPr lang="ru-RU" altLang="ru-RU" sz="1600" b="1" dirty="0">
                <a:solidFill>
                  <a:srgbClr val="FF0000"/>
                </a:solidFill>
              </a:rPr>
              <a:t>в трехдневный срок</a:t>
            </a:r>
            <a:r>
              <a:rPr lang="ru-RU" altLang="ru-RU" sz="1600" dirty="0">
                <a:solidFill>
                  <a:srgbClr val="FF0000"/>
                </a:solidFill>
              </a:rPr>
              <a:t> </a:t>
            </a:r>
            <a:r>
              <a:rPr lang="ru-RU" altLang="ru-RU" sz="1600" dirty="0"/>
              <a:t>после его завершения направляются лицом, принявшим решение об осуществлении контроля за расходами, </a:t>
            </a:r>
            <a:r>
              <a:rPr lang="ru-RU" altLang="ru-RU" sz="1600" b="1" dirty="0">
                <a:solidFill>
                  <a:srgbClr val="FF0000"/>
                </a:solidFill>
              </a:rPr>
              <a:t>в органы </a:t>
            </a:r>
            <a:r>
              <a:rPr lang="ru-RU" altLang="ru-RU" sz="1600" b="1" dirty="0" smtClean="0">
                <a:solidFill>
                  <a:srgbClr val="FF0000"/>
                </a:solidFill>
              </a:rPr>
              <a:t>прокуратуры</a:t>
            </a:r>
            <a:r>
              <a:rPr lang="ru-RU" altLang="ru-RU" sz="1600" dirty="0" smtClean="0"/>
              <a:t>.</a:t>
            </a:r>
            <a:endParaRPr lang="ru-RU" altLang="ru-RU" sz="1600" dirty="0"/>
          </a:p>
          <a:p>
            <a:pPr>
              <a:buFont typeface="Wingdings" pitchFamily="2" charset="2"/>
              <a:buChar char="ü"/>
            </a:pPr>
            <a:endParaRPr lang="ru-RU" altLang="ru-RU" sz="1600" dirty="0"/>
          </a:p>
          <a:p>
            <a:pPr>
              <a:buFont typeface="Wingdings" pitchFamily="2" charset="2"/>
              <a:buChar char="ü"/>
            </a:pPr>
            <a:r>
              <a:rPr lang="ru-RU" altLang="ru-RU" sz="1600" dirty="0" smtClean="0"/>
              <a:t>Прокурор при </a:t>
            </a:r>
            <a:r>
              <a:rPr lang="ru-RU" altLang="ru-RU" sz="1600" dirty="0"/>
              <a:t>получении материалов, полученных в ходе осуществления контроля за расходами служащего, членов его семьи, в порядке, установленном законодательством о гражданском судопроизводстве, </a:t>
            </a:r>
            <a:r>
              <a:rPr lang="ru-RU" altLang="ru-RU" sz="1600" b="1" dirty="0">
                <a:solidFill>
                  <a:srgbClr val="FF0000"/>
                </a:solidFill>
              </a:rPr>
              <a:t>обращаются в суд с заявлением об обращении в доход Российской Федерации</a:t>
            </a:r>
            <a:r>
              <a:rPr lang="ru-RU" altLang="ru-RU" sz="1600" dirty="0"/>
              <a:t> земельных участков, других объектов недвижимости, транспортных средств, ценных бумаг, акций (долей участия, паев в уставных (складочных) капиталах организаций), </a:t>
            </a:r>
            <a:r>
              <a:rPr lang="ru-RU" altLang="ru-RU" sz="1600" b="1" dirty="0">
                <a:solidFill>
                  <a:srgbClr val="FF0000"/>
                </a:solidFill>
              </a:rPr>
              <a:t>в отношении которых служащих не представлено сведений, подтверждающих их приобретение на законные доходы</a:t>
            </a:r>
            <a:r>
              <a:rPr lang="ru-RU" altLang="ru-RU" sz="1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>
          <a:xfrm>
            <a:off x="8388424" y="8627"/>
            <a:ext cx="576064" cy="396038"/>
          </a:xfrm>
        </p:spPr>
        <p:txBody>
          <a:bodyPr>
            <a:noAutofit/>
          </a:bodyPr>
          <a:lstStyle/>
          <a:p>
            <a:r>
              <a:rPr lang="ru-RU" dirty="0" smtClean="0"/>
              <a:t>14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07504" y="476672"/>
            <a:ext cx="655161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Привлечение к ответственности лиц, допустивших коррупционные проступки</a:t>
            </a:r>
            <a:endParaRPr lang="ru-RU" altLang="ru-RU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3"/>
          <p:cNvSpPr>
            <a:spLocks noChangeArrowheads="1"/>
          </p:cNvSpPr>
          <p:nvPr/>
        </p:nvSpPr>
        <p:spPr bwMode="auto">
          <a:xfrm>
            <a:off x="251520" y="1412776"/>
            <a:ext cx="80645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Лицо замещающие государственную должность</a:t>
            </a: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 - 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есет ответственность, предусмотренную федеральными конституционными законами, федеральными законами и иными нормативными правовыми актами Российской Федерации, законами области.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увольнение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(освобождения от должности),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связи с утратой доверия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(Закон Амурской области от 01.10.2014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№ 408-ОЗ).</a:t>
            </a:r>
            <a:endParaRPr lang="ru-RU" sz="1600" dirty="0"/>
          </a:p>
        </p:txBody>
      </p:sp>
      <p:sp>
        <p:nvSpPr>
          <p:cNvPr id="9" name="Прямоугольник 3"/>
          <p:cNvSpPr>
            <a:spLocks noChangeArrowheads="1"/>
          </p:cNvSpPr>
          <p:nvPr/>
        </p:nvSpPr>
        <p:spPr bwMode="auto">
          <a:xfrm>
            <a:off x="251520" y="3068960"/>
            <a:ext cx="80645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Лицо замещающие муниципальную должность</a:t>
            </a: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 - н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есет ответственность, предусмотренную федеральными конституционными законами, федеральными законами и иными нормативными правовыми актами Российской Федерации, законами области.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увольнение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(освобождения от должности), </a:t>
            </a: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связи с утратой доверия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(ст. 13.1 Федеральный закон 273-ФЗ).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10"/>
          </p:nvPr>
        </p:nvSpPr>
        <p:spPr>
          <a:xfrm>
            <a:off x="8388424" y="8627"/>
            <a:ext cx="576064" cy="396038"/>
          </a:xfrm>
        </p:spPr>
        <p:txBody>
          <a:bodyPr>
            <a:noAutofit/>
          </a:bodyPr>
          <a:lstStyle/>
          <a:p>
            <a:r>
              <a:rPr lang="ru-RU" dirty="0" smtClean="0"/>
              <a:t>15</a:t>
            </a:r>
            <a:endParaRPr lang="ru-RU" dirty="0"/>
          </a:p>
        </p:txBody>
      </p:sp>
      <p:sp>
        <p:nvSpPr>
          <p:cNvPr id="11" name="Текст 3"/>
          <p:cNvSpPr>
            <a:spLocks noGrp="1"/>
          </p:cNvSpPr>
          <p:nvPr>
            <p:ph type="body" sz="half" idx="11"/>
          </p:nvPr>
        </p:nvSpPr>
        <p:spPr>
          <a:xfrm>
            <a:off x="323528" y="6165304"/>
            <a:ext cx="1584176" cy="50405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г. Благовещенск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2"/>
          </p:nvPr>
        </p:nvSpPr>
        <p:spPr>
          <a:xfrm>
            <a:off x="323528" y="6453336"/>
            <a:ext cx="1584176" cy="288032"/>
          </a:xfrm>
        </p:spPr>
        <p:txBody>
          <a:bodyPr>
            <a:normAutofit/>
          </a:bodyPr>
          <a:lstStyle>
            <a:lvl1pPr marL="0" indent="0" algn="ctr"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  <a:latin typeface="TT Norms Regular" pitchFamily="50" charset="-5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24 сентября </a:t>
            </a:r>
            <a:r>
              <a:rPr lang="ru-RU" dirty="0" smtClean="0"/>
              <a:t>2018 г.</a:t>
            </a: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107504" y="476672"/>
            <a:ext cx="655161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Привлечение к ответственности лиц, допустивших коррупционные проступки</a:t>
            </a:r>
            <a:endParaRPr lang="ru-RU" altLang="ru-RU" sz="21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3"/>
          <p:cNvSpPr>
            <a:spLocks noChangeArrowheads="1"/>
          </p:cNvSpPr>
          <p:nvPr/>
        </p:nvSpPr>
        <p:spPr bwMode="auto">
          <a:xfrm>
            <a:off x="251520" y="1412776"/>
            <a:ext cx="80645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Лицо замещающие должность</a:t>
            </a: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государственной гражданской службы </a:t>
            </a: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1) замечание;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2) выговор;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3) предупреждение о неполном должностном соответствии;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4) увольнение в связи с утратой доверия.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3"/>
          <p:cNvSpPr>
            <a:spLocks noChangeArrowheads="1"/>
          </p:cNvSpPr>
          <p:nvPr/>
        </p:nvSpPr>
        <p:spPr bwMode="auto">
          <a:xfrm>
            <a:off x="323528" y="2939460"/>
            <a:ext cx="8064500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Лицо замещающие должность</a:t>
            </a: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муниципальной службы </a:t>
            </a:r>
            <a:r>
              <a:rPr lang="ru-RU" altLang="ru-RU" sz="1600" dirty="0" smtClean="0">
                <a:latin typeface="Times New Roman" pitchFamily="18" charset="0"/>
                <a:cs typeface="Times New Roman" pitchFamily="18" charset="0"/>
              </a:rPr>
              <a:t>–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1) замечание;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2) выговор;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3) увольнение с муниципальной службы по соответствующим основаниям.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Порядок применения и снятия дисциплинарных взысканий определяется трудовым законодательством.</a:t>
            </a:r>
          </a:p>
          <a:p>
            <a:endParaRPr lang="ru-RU" sz="16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4) увольнение в связи с утратой доверия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194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8575" y="6093296"/>
            <a:ext cx="9125018" cy="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21 CuadroTexto"/>
          <p:cNvSpPr txBox="1"/>
          <p:nvPr/>
        </p:nvSpPr>
        <p:spPr>
          <a:xfrm>
            <a:off x="1680872" y="2924944"/>
            <a:ext cx="65405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T Norms Regular" pitchFamily="50" charset="-52"/>
              </a:rPr>
              <a:t>Спасибо за </a:t>
            </a:r>
            <a:r>
              <a:rPr lang="ru-RU" sz="4800" dirty="0" smtClean="0">
                <a:solidFill>
                  <a:srgbClr val="C00000"/>
                </a:solidFill>
                <a:latin typeface="TT Norms Regular" pitchFamily="50" charset="-52"/>
              </a:rPr>
              <a:t>внимание!</a:t>
            </a:r>
            <a:endParaRPr lang="es-ES" sz="4800" b="1" dirty="0">
              <a:solidFill>
                <a:srgbClr val="C00000"/>
              </a:solidFill>
              <a:latin typeface="TT Norms Regular" pitchFamily="50" charset="-52"/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363" b="14351"/>
          <a:stretch/>
        </p:blipFill>
        <p:spPr bwMode="auto">
          <a:xfrm>
            <a:off x="236789" y="6309320"/>
            <a:ext cx="1152128" cy="36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21 CuadroTexto"/>
          <p:cNvSpPr txBox="1"/>
          <p:nvPr/>
        </p:nvSpPr>
        <p:spPr>
          <a:xfrm>
            <a:off x="3563888" y="4149080"/>
            <a:ext cx="19543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>
                <a:solidFill>
                  <a:schemeClr val="accent1"/>
                </a:solidFill>
                <a:latin typeface="TT Norms Regular" pitchFamily="50" charset="-52"/>
              </a:rPr>
              <a:t>www.amurobl.ru</a:t>
            </a:r>
            <a:r>
              <a:rPr lang="en-US" sz="2000" dirty="0" smtClean="0">
                <a:solidFill>
                  <a:schemeClr val="accent1"/>
                </a:solidFill>
                <a:latin typeface="TT Norms Regular" pitchFamily="50" charset="-52"/>
              </a:rPr>
              <a:t> </a:t>
            </a:r>
            <a:endParaRPr lang="es-ES" sz="2000" b="1" dirty="0">
              <a:solidFill>
                <a:schemeClr val="accent1"/>
              </a:solidFill>
              <a:latin typeface="TT Norms Regular" pitchFamily="50" charset="-52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6804248" y="6165304"/>
            <a:ext cx="2232248" cy="584857"/>
            <a:chOff x="6876256" y="6165304"/>
            <a:chExt cx="2232248" cy="584857"/>
          </a:xfrm>
        </p:grpSpPr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10000" b="90000" l="10000" r="90000"/>
                      </a14:imgEffect>
                      <a14:imgEffect>
                        <a14:sharpenSoften amount="40000"/>
                      </a14:imgEffect>
                      <a14:imgEffect>
                        <a14:colorTemperature colorTemp="5200"/>
                      </a14:imgEffect>
                      <a14:imgEffect>
                        <a14:brightnessContrast bright="6000" contrast="3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6876256" y="6165304"/>
              <a:ext cx="536119" cy="584857"/>
            </a:xfrm>
            <a:prstGeom prst="rect">
              <a:avLst/>
            </a:prstGeom>
          </p:spPr>
        </p:pic>
        <p:sp>
          <p:nvSpPr>
            <p:cNvPr id="13" name="3 CuadroTexto"/>
            <p:cNvSpPr txBox="1"/>
            <p:nvPr/>
          </p:nvSpPr>
          <p:spPr>
            <a:xfrm>
              <a:off x="7380312" y="6309320"/>
              <a:ext cx="1728192" cy="338554"/>
            </a:xfrm>
            <a:prstGeom prst="rect">
              <a:avLst/>
            </a:prstGeom>
            <a:noFill/>
          </p:spPr>
          <p:txBody>
            <a:bodyPr wrap="square" lIns="0" tIns="0" rIns="0" bIns="0" numCol="1" spcCol="720000" rtlCol="0">
              <a:spAutoFit/>
            </a:bodyPr>
            <a:lstStyle/>
            <a:p>
              <a:r>
                <a:rPr lang="ru-RU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T Norms Regular" pitchFamily="50" charset="-52"/>
                </a:rPr>
                <a:t>ПРАВИТЕЛЬСТВО</a:t>
              </a:r>
            </a:p>
            <a:p>
              <a:r>
                <a:rPr lang="ru-RU" sz="11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T Norms Regular" pitchFamily="50" charset="-52"/>
                </a:rPr>
                <a:t>АМУРСКОЙ ОБЛАСТИ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47452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91440" tIns="45720" rIns="91440" bIns="45720" rtlCol="0" anchor="ctr">
        <a:noAutofit/>
      </a:bodyPr>
      <a:lstStyle>
        <a:defPPr algn="ctr">
          <a:defRPr sz="1200" b="1" dirty="0" smtClean="0">
            <a:solidFill>
              <a:schemeClr val="tx1">
                <a:lumMod val="50000"/>
                <a:lumOff val="50000"/>
              </a:schemeClr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2274</Words>
  <Application>Microsoft Office PowerPoint</Application>
  <PresentationFormat>Экран (4:3)</PresentationFormat>
  <Paragraphs>178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Общая схема проведения проверки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AMKurdyukov</dc:creator>
  <cp:lastModifiedBy>Pustovalov</cp:lastModifiedBy>
  <cp:revision>113</cp:revision>
  <dcterms:created xsi:type="dcterms:W3CDTF">2018-06-29T06:25:40Z</dcterms:created>
  <dcterms:modified xsi:type="dcterms:W3CDTF">2018-09-24T02:02:22Z</dcterms:modified>
</cp:coreProperties>
</file>