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0"/>
  </p:notesMasterIdLst>
  <p:sldIdLst>
    <p:sldId id="256" r:id="rId2"/>
    <p:sldId id="286" r:id="rId3"/>
    <p:sldId id="285" r:id="rId4"/>
    <p:sldId id="257" r:id="rId5"/>
    <p:sldId id="259" r:id="rId6"/>
    <p:sldId id="260" r:id="rId7"/>
    <p:sldId id="261" r:id="rId8"/>
    <p:sldId id="287" r:id="rId9"/>
    <p:sldId id="272" r:id="rId10"/>
    <p:sldId id="265" r:id="rId11"/>
    <p:sldId id="266" r:id="rId12"/>
    <p:sldId id="267" r:id="rId13"/>
    <p:sldId id="268" r:id="rId14"/>
    <p:sldId id="269" r:id="rId15"/>
    <p:sldId id="270" r:id="rId16"/>
    <p:sldId id="271" r:id="rId17"/>
    <p:sldId id="276" r:id="rId18"/>
    <p:sldId id="274" r:id="rId19"/>
    <p:sldId id="282" r:id="rId20"/>
    <p:sldId id="273" r:id="rId21"/>
    <p:sldId id="275" r:id="rId22"/>
    <p:sldId id="277" r:id="rId23"/>
    <p:sldId id="278" r:id="rId24"/>
    <p:sldId id="279" r:id="rId25"/>
    <p:sldId id="281" r:id="rId26"/>
    <p:sldId id="280" r:id="rId27"/>
    <p:sldId id="283" r:id="rId28"/>
    <p:sldId id="284" r:id="rId29"/>
  </p:sldIdLst>
  <p:sldSz cx="6858000" cy="9144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DE0C"/>
    <a:srgbClr val="CCFF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2" autoAdjust="0"/>
    <p:restoredTop sz="94686" autoAdjust="0"/>
  </p:normalViewPr>
  <p:slideViewPr>
    <p:cSldViewPr>
      <p:cViewPr varScale="1">
        <p:scale>
          <a:sx n="60" d="100"/>
          <a:sy n="60" d="100"/>
        </p:scale>
        <p:origin x="-2486" y="-77"/>
      </p:cViewPr>
      <p:guideLst>
        <p:guide orient="horz" pos="2880"/>
        <p:guide pos="216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626A9D-B789-4E3D-9D44-A1EB7075559B}" type="datetimeFigureOut">
              <a:rPr lang="ru-RU" smtClean="0"/>
              <a:pPr/>
              <a:t>22.04.2021</a:t>
            </a:fld>
            <a:endParaRPr lang="ru-RU"/>
          </a:p>
        </p:txBody>
      </p:sp>
      <p:sp>
        <p:nvSpPr>
          <p:cNvPr id="4" name="Образ слайда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8DBFDC4-E252-4C7D-B224-E4296AD9DBB2}"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a:p>
        </p:txBody>
      </p:sp>
      <p:sp>
        <p:nvSpPr>
          <p:cNvPr id="4" name="Номер слайда 3"/>
          <p:cNvSpPr>
            <a:spLocks noGrp="1"/>
          </p:cNvSpPr>
          <p:nvPr>
            <p:ph type="sldNum" sz="quarter" idx="10"/>
          </p:nvPr>
        </p:nvSpPr>
        <p:spPr/>
        <p:txBody>
          <a:bodyPr/>
          <a:lstStyle/>
          <a:p>
            <a:fld id="{18DBFDC4-E252-4C7D-B224-E4296AD9DBB2}" type="slidenum">
              <a:rPr lang="ru-RU" smtClean="0"/>
              <a:pPr/>
              <a:t>5</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316523" y="1828800"/>
            <a:ext cx="6172200" cy="24384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84479CF4-17D9-4952-B2F6-B46495A51FDC}" type="datetimeFigureOut">
              <a:rPr lang="ru-RU" smtClean="0"/>
              <a:pPr/>
              <a:t>22.04.2021</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2033D4F9-1B8F-4763-87A9-2D6DD71C71B9}" type="slidenum">
              <a:rPr lang="ru-RU" smtClean="0"/>
              <a:pPr/>
              <a:t>‹#›</a:t>
            </a:fld>
            <a:endParaRPr lang="ru-RU"/>
          </a:p>
        </p:txBody>
      </p:sp>
      <p:sp>
        <p:nvSpPr>
          <p:cNvPr id="9" name="Подзаголовок 8"/>
          <p:cNvSpPr>
            <a:spLocks noGrp="1"/>
          </p:cNvSpPr>
          <p:nvPr>
            <p:ph type="subTitle" idx="1"/>
          </p:nvPr>
        </p:nvSpPr>
        <p:spPr>
          <a:xfrm>
            <a:off x="1028700" y="4442264"/>
            <a:ext cx="4800600" cy="23368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4479CF4-17D9-4952-B2F6-B46495A51FDC}" type="datetimeFigureOut">
              <a:rPr lang="ru-RU" smtClean="0"/>
              <a:pPr/>
              <a:t>22.04.2021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33D4F9-1B8F-4763-87A9-2D6DD71C71B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00150" y="812800"/>
            <a:ext cx="5314950" cy="24384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200150" y="3343715"/>
            <a:ext cx="5314950" cy="2012949"/>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84479CF4-17D9-4952-B2F6-B46495A51FDC}" type="datetimeFigureOut">
              <a:rPr lang="ru-RU" smtClean="0"/>
              <a:pPr/>
              <a:t>22.04.2021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5943600" y="8555568"/>
            <a:ext cx="571500" cy="486833"/>
          </a:xfrm>
        </p:spPr>
        <p:txBody>
          <a:bodyPr/>
          <a:lstStyle/>
          <a:p>
            <a:fld id="{2033D4F9-1B8F-4763-87A9-2D6DD71C71B9}"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342900" y="2133601"/>
            <a:ext cx="3028950" cy="6034617"/>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3486150" y="2133601"/>
            <a:ext cx="3028950" cy="6034617"/>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84479CF4-17D9-4952-B2F6-B46495A51FDC}" type="datetimeFigureOut">
              <a:rPr lang="ru-RU" smtClean="0"/>
              <a:pPr/>
              <a:t>22.04.2021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33D4F9-1B8F-4763-87A9-2D6DD71C71B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4067"/>
            <a:ext cx="6172200" cy="1524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342900" y="2046817"/>
            <a:ext cx="3030141" cy="1001183"/>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3483769" y="2046817"/>
            <a:ext cx="3031331" cy="1001183"/>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42900" y="3149601"/>
            <a:ext cx="3030141" cy="5018617"/>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3483769" y="3149601"/>
            <a:ext cx="3031331" cy="5018617"/>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84479CF4-17D9-4952-B2F6-B46495A51FDC}" type="datetimeFigureOut">
              <a:rPr lang="ru-RU" smtClean="0"/>
              <a:pPr/>
              <a:t>22.04.2021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033D4F9-1B8F-4763-87A9-2D6DD71C71B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84479CF4-17D9-4952-B2F6-B46495A51FDC}" type="datetimeFigureOut">
              <a:rPr lang="ru-RU" smtClean="0"/>
              <a:pPr/>
              <a:t>22.04.2021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033D4F9-1B8F-4763-87A9-2D6DD71C71B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4479CF4-17D9-4952-B2F6-B46495A51FDC}" type="datetimeFigureOut">
              <a:rPr lang="ru-RU" smtClean="0"/>
              <a:pPr/>
              <a:t>22.04.2021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033D4F9-1B8F-4763-87A9-2D6DD71C71B9}"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4067"/>
            <a:ext cx="2256235" cy="154940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42900" y="2032001"/>
            <a:ext cx="2256235" cy="6136217"/>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2681287" y="364067"/>
            <a:ext cx="3833813" cy="7804151"/>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84479CF4-17D9-4952-B2F6-B46495A51FDC}" type="datetimeFigureOut">
              <a:rPr lang="ru-RU" smtClean="0"/>
              <a:pPr/>
              <a:t>22.04.2021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33D4F9-1B8F-4763-87A9-2D6DD71C71B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71600" y="812800"/>
            <a:ext cx="4114800" cy="696384"/>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371600" y="2442633"/>
            <a:ext cx="4114800" cy="52832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371600" y="1555716"/>
            <a:ext cx="4114800" cy="707136"/>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84479CF4-17D9-4952-B2F6-B46495A51FDC}" type="datetimeFigureOut">
              <a:rPr lang="ru-RU" smtClean="0"/>
              <a:pPr/>
              <a:t>22.04.2021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033D4F9-1B8F-4763-87A9-2D6DD71C71B9}"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4479CF4-17D9-4952-B2F6-B46495A51FDC}" type="datetimeFigureOut">
              <a:rPr lang="ru-RU" smtClean="0"/>
              <a:pPr/>
              <a:t>22.04.2021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33D4F9-1B8F-4763-87A9-2D6DD71C71B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4972050" y="366185"/>
            <a:ext cx="1543050" cy="780203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342900" y="366185"/>
            <a:ext cx="4514850" cy="780203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84479CF4-17D9-4952-B2F6-B46495A51FDC}" type="datetimeFigureOut">
              <a:rPr lang="ru-RU" smtClean="0"/>
              <a:pPr/>
              <a:t>22.04.2021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033D4F9-1B8F-4763-87A9-2D6DD71C71B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342900" y="366184"/>
            <a:ext cx="6172200" cy="1524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342900" y="2133600"/>
            <a:ext cx="6172200" cy="627888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342900" y="8555568"/>
            <a:ext cx="1600200" cy="486833"/>
          </a:xfrm>
          <a:prstGeom prst="rect">
            <a:avLst/>
          </a:prstGeom>
        </p:spPr>
        <p:txBody>
          <a:bodyPr vert="horz" anchor="b"/>
          <a:lstStyle>
            <a:lvl1pPr algn="l" eaLnBrk="1" latinLnBrk="0" hangingPunct="1">
              <a:defRPr kumimoji="0" sz="1200">
                <a:solidFill>
                  <a:schemeClr val="tx1">
                    <a:shade val="50000"/>
                  </a:schemeClr>
                </a:solidFill>
              </a:defRPr>
            </a:lvl1pPr>
          </a:lstStyle>
          <a:p>
            <a:fld id="{84479CF4-17D9-4952-B2F6-B46495A51FDC}" type="datetimeFigureOut">
              <a:rPr lang="ru-RU" smtClean="0"/>
              <a:pPr/>
              <a:t>22.04.2021</a:t>
            </a:fld>
            <a:endParaRPr lang="ru-RU"/>
          </a:p>
        </p:txBody>
      </p:sp>
      <p:sp>
        <p:nvSpPr>
          <p:cNvPr id="3" name="Нижний колонтитул 2"/>
          <p:cNvSpPr>
            <a:spLocks noGrp="1"/>
          </p:cNvSpPr>
          <p:nvPr>
            <p:ph type="ftr" sz="quarter" idx="3"/>
          </p:nvPr>
        </p:nvSpPr>
        <p:spPr>
          <a:xfrm>
            <a:off x="2343150" y="8555568"/>
            <a:ext cx="2171700" cy="486833"/>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5943600" y="8555568"/>
            <a:ext cx="571500" cy="486833"/>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2033D4F9-1B8F-4763-87A9-2D6DD71C71B9}"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28604" y="1071538"/>
            <a:ext cx="5829300" cy="2476517"/>
          </a:xfrm>
          <a:ln>
            <a:noFill/>
          </a:ln>
          <a:effectLst>
            <a:outerShdw blurRad="50800" dist="38100" dir="2700000" algn="tl" rotWithShape="0">
              <a:prstClr val="black">
                <a:alpha val="40000"/>
              </a:prstClr>
            </a:outerShdw>
          </a:effectLst>
        </p:spPr>
        <p:txBody>
          <a:bodyPr>
            <a:normAutofit fontScale="90000"/>
          </a:bodyPr>
          <a:lstStyle/>
          <a:p>
            <a:pPr algn="ctr"/>
            <a:r>
              <a:rPr lang="ru-RU" sz="5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ookman Old Style" pitchFamily="18" charset="0"/>
                <a:ea typeface="Gungsuh" pitchFamily="18" charset="-127"/>
              </a:rPr>
              <a:t>История </a:t>
            </a:r>
            <a:r>
              <a:rPr lang="ru-RU" sz="5400" b="1" cap="all"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Bookman Old Style" pitchFamily="18" charset="0"/>
                <a:ea typeface="Gungsuh" pitchFamily="18" charset="-127"/>
              </a:rPr>
              <a:t>одного председателя</a:t>
            </a:r>
            <a:endParaRPr lang="ru-RU"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Gungsuh" pitchFamily="18" charset="-127"/>
              <a:ea typeface="Gungsuh" pitchFamily="18" charset="-127"/>
            </a:endParaRPr>
          </a:p>
        </p:txBody>
      </p:sp>
      <p:sp>
        <p:nvSpPr>
          <p:cNvPr id="3" name="Подзаголовок 2"/>
          <p:cNvSpPr>
            <a:spLocks noGrp="1"/>
          </p:cNvSpPr>
          <p:nvPr>
            <p:ph type="subTitle" idx="1"/>
          </p:nvPr>
        </p:nvSpPr>
        <p:spPr>
          <a:xfrm>
            <a:off x="357166" y="5857884"/>
            <a:ext cx="6286544" cy="1643074"/>
          </a:xfrm>
          <a:effectLst>
            <a:outerShdw blurRad="50800" dist="38100" dir="2700000" algn="tl" rotWithShape="0">
              <a:prstClr val="black">
                <a:alpha val="40000"/>
              </a:prstClr>
            </a:outerShdw>
          </a:effectLst>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400" b="1" dirty="0" smtClean="0">
                <a:ln w="11430"/>
                <a:solidFill>
                  <a:srgbClr val="FFC000"/>
                </a:solidFill>
                <a:effectLst>
                  <a:outerShdw blurRad="50800" dist="39000" dir="5460000" algn="tl">
                    <a:srgbClr val="000000">
                      <a:alpha val="38000"/>
                    </a:srgbClr>
                  </a:outerShdw>
                </a:effectLst>
              </a:rPr>
              <a:t>Презентация оформлена к Дню местного самоуправления по материалам личного архива Березинец Клавдии Ивановны</a:t>
            </a:r>
          </a:p>
          <a:p>
            <a:pPr algn="ctr"/>
            <a:r>
              <a:rPr lang="ru-RU" sz="2400" b="1" dirty="0" smtClean="0">
                <a:ln w="11430"/>
                <a:solidFill>
                  <a:srgbClr val="FFC000"/>
                </a:solidFill>
                <a:effectLst>
                  <a:outerShdw blurRad="50800" dist="39000" dir="5460000" algn="tl">
                    <a:srgbClr val="000000">
                      <a:alpha val="38000"/>
                    </a:srgbClr>
                  </a:outerShdw>
                </a:effectLst>
              </a:rPr>
              <a:t>2021 г.</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66" y="571472"/>
            <a:ext cx="6172200" cy="1524000"/>
          </a:xfrm>
          <a:effectLst>
            <a:outerShdw blurRad="50800" dist="38100" dir="2700000" algn="tl" rotWithShape="0">
              <a:prstClr val="black">
                <a:alpha val="40000"/>
              </a:prstClr>
            </a:outerShdw>
          </a:effectLst>
        </p:spPr>
        <p:txBody>
          <a:bodyPr>
            <a:normAutofit fontScale="90000"/>
          </a:bodyPr>
          <a:lstStyle/>
          <a:p>
            <a:r>
              <a:rPr lang="ru-RU" dirty="0" smtClean="0">
                <a:ln w="11430"/>
                <a:solidFill>
                  <a:srgbClr val="FFC000"/>
                </a:solidFill>
                <a:effectLst>
                  <a:outerShdw blurRad="50800" dist="39000" dir="5460000" algn="tl">
                    <a:srgbClr val="000000">
                      <a:alpha val="38000"/>
                    </a:srgbClr>
                  </a:outerShdw>
                </a:effectLst>
              </a:rPr>
              <a:t>Березинец Клавдия Ивановна</a:t>
            </a:r>
            <a:br>
              <a:rPr lang="ru-RU" dirty="0" smtClean="0">
                <a:ln w="11430"/>
                <a:solidFill>
                  <a:srgbClr val="FFC000"/>
                </a:solidFill>
                <a:effectLst>
                  <a:outerShdw blurRad="50800" dist="39000" dir="5460000" algn="tl">
                    <a:srgbClr val="000000">
                      <a:alpha val="38000"/>
                    </a:srgbClr>
                  </a:outerShdw>
                </a:effectLst>
              </a:rPr>
            </a:br>
            <a:endParaRPr lang="ru-RU" dirty="0"/>
          </a:p>
        </p:txBody>
      </p:sp>
      <p:sp>
        <p:nvSpPr>
          <p:cNvPr id="3" name="Содержимое 2"/>
          <p:cNvSpPr>
            <a:spLocks noGrp="1"/>
          </p:cNvSpPr>
          <p:nvPr>
            <p:ph idx="1"/>
          </p:nvPr>
        </p:nvSpPr>
        <p:spPr>
          <a:effectLst>
            <a:outerShdw blurRad="50800" dist="38100" dir="2700000" algn="tl" rotWithShape="0">
              <a:prstClr val="black">
                <a:alpha val="40000"/>
              </a:prstClr>
            </a:outerShdw>
          </a:effectLst>
        </p:spPr>
        <p:txBody>
          <a:bodyPr>
            <a:normAutofit lnSpcReduction="10000"/>
          </a:bodyPr>
          <a:lstStyle/>
          <a:p>
            <a:pPr marL="88900" indent="47625" algn="ctr">
              <a:buNone/>
            </a:pPr>
            <a:r>
              <a:rPr lang="ru-RU" b="1" dirty="0" smtClean="0">
                <a:ln w="11430"/>
                <a:solidFill>
                  <a:srgbClr val="FFC000"/>
                </a:solidFill>
                <a:effectLst>
                  <a:outerShdw blurRad="50800" dist="39000" dir="5460000" algn="tl">
                    <a:srgbClr val="000000">
                      <a:alpha val="38000"/>
                    </a:srgbClr>
                  </a:outerShdw>
                </a:effectLst>
              </a:rPr>
              <a:t>1971-1977 – председатель исполкома Амуро-Балтийского сельского Совета депутатов трудящихся Зейского района Читинской области (с 1948 г. -  Амурской области)</a:t>
            </a:r>
          </a:p>
          <a:p>
            <a:pPr marL="88900" indent="47625" algn="ctr">
              <a:buNone/>
            </a:pPr>
            <a:r>
              <a:rPr lang="ru-RU" b="1" dirty="0" smtClean="0">
                <a:ln w="11430"/>
                <a:solidFill>
                  <a:srgbClr val="FFC000"/>
                </a:solidFill>
                <a:effectLst>
                  <a:outerShdw blurRad="50800" dist="39000" dir="5460000" algn="tl">
                    <a:srgbClr val="000000">
                      <a:alpha val="38000"/>
                    </a:srgbClr>
                  </a:outerShdw>
                </a:effectLst>
              </a:rPr>
              <a:t>1977-1991 – председатель исполкома Амуро-Балтийского сельского Совета народных депутатов Зейского района Амурской области</a:t>
            </a:r>
          </a:p>
          <a:p>
            <a:pPr marL="88900" indent="47625" algn="ctr">
              <a:buNone/>
            </a:pPr>
            <a:r>
              <a:rPr lang="ru-RU" b="1" dirty="0" smtClean="0">
                <a:ln w="11430"/>
                <a:solidFill>
                  <a:srgbClr val="FFC000"/>
                </a:solidFill>
                <a:effectLst>
                  <a:outerShdw blurRad="50800" dist="39000" dir="5460000" algn="tl">
                    <a:srgbClr val="000000">
                      <a:alpha val="38000"/>
                    </a:srgbClr>
                  </a:outerShdw>
                </a:effectLst>
              </a:rPr>
              <a:t>1992-2005 – глава Амуро-Балтийской сельской администрации</a:t>
            </a:r>
          </a:p>
          <a:p>
            <a:pPr marL="88900" indent="47625" algn="ctr">
              <a:buNone/>
            </a:pPr>
            <a:r>
              <a:rPr lang="ru-RU" b="1" dirty="0" smtClean="0">
                <a:ln w="11430"/>
                <a:solidFill>
                  <a:srgbClr val="FFC000"/>
                </a:solidFill>
                <a:effectLst>
                  <a:outerShdw blurRad="50800" dist="39000" dir="5460000" algn="tl">
                    <a:srgbClr val="000000">
                      <a:alpha val="38000"/>
                    </a:srgbClr>
                  </a:outerShdw>
                </a:effectLst>
              </a:rPr>
              <a:t>2006-2012 – Глава Амуро-Балтийского сельсовета</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7349088"/>
          </a:xfrm>
          <a:effectLst>
            <a:outerShdw blurRad="50800" dist="38100" dir="2700000" algn="tl" rotWithShape="0">
              <a:prstClr val="black">
                <a:alpha val="40000"/>
              </a:prstClr>
            </a:outerShdw>
          </a:effectLst>
        </p:spPr>
        <p:txBody>
          <a:bodyPr/>
          <a:lstStyle/>
          <a:p>
            <a:r>
              <a:rPr lang="ru-RU" sz="4400" dirty="0" smtClean="0">
                <a:ln w="50800"/>
                <a:solidFill>
                  <a:schemeClr val="tx2">
                    <a:lumMod val="90000"/>
                  </a:schemeClr>
                </a:solidFill>
                <a:effectLst/>
                <a:latin typeface="Arial Black" pitchFamily="34" charset="0"/>
              </a:rPr>
              <a:t>«..Главное в нашей работе было и остается -  отдавать людям душевное тепло, время и силы…»</a:t>
            </a:r>
            <a:br>
              <a:rPr lang="ru-RU" sz="4400" dirty="0" smtClean="0">
                <a:ln w="50800"/>
                <a:solidFill>
                  <a:schemeClr val="tx2">
                    <a:lumMod val="90000"/>
                  </a:schemeClr>
                </a:solidFill>
                <a:effectLst/>
                <a:latin typeface="Arial Black" pitchFamily="34" charset="0"/>
              </a:rPr>
            </a:br>
            <a:r>
              <a:rPr lang="ru-RU" sz="4400" dirty="0" smtClean="0">
                <a:ln w="50800"/>
                <a:solidFill>
                  <a:schemeClr val="tx2">
                    <a:lumMod val="90000"/>
                  </a:schemeClr>
                </a:solidFill>
                <a:effectLst/>
                <a:latin typeface="Arial Black" pitchFamily="34" charset="0"/>
              </a:rPr>
              <a:t/>
            </a:r>
            <a:br>
              <a:rPr lang="ru-RU" sz="4400" dirty="0" smtClean="0">
                <a:ln w="50800"/>
                <a:solidFill>
                  <a:schemeClr val="tx2">
                    <a:lumMod val="90000"/>
                  </a:schemeClr>
                </a:solidFill>
                <a:effectLst/>
                <a:latin typeface="Arial Black" pitchFamily="34" charset="0"/>
              </a:rPr>
            </a:br>
            <a:r>
              <a:rPr lang="ru-RU" sz="3200" dirty="0" err="1" smtClean="0">
                <a:ln w="50800"/>
                <a:solidFill>
                  <a:schemeClr val="tx2">
                    <a:lumMod val="90000"/>
                  </a:schemeClr>
                </a:solidFill>
                <a:effectLst/>
                <a:latin typeface="Arial Black" pitchFamily="34" charset="0"/>
              </a:rPr>
              <a:t>К.И.Березинец</a:t>
            </a:r>
            <a:endParaRPr lang="ru-RU" sz="3200" dirty="0">
              <a:solidFill>
                <a:schemeClr val="tx2">
                  <a:lumMod val="90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77190" y="6477015"/>
            <a:ext cx="6137910" cy="2166951"/>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scene3d>
              <a:camera prst="orthographicFront"/>
              <a:lightRig rig="soft" dir="t">
                <a:rot lat="0" lon="0" rev="16800000"/>
              </a:lightRig>
            </a:scene3d>
            <a:sp3d prstMaterial="softEdge">
              <a:bevelT w="38100" h="38100"/>
            </a:sp3d>
          </a:bodyPr>
          <a:lstStyle/>
          <a:p>
            <a:pPr algn="ctr"/>
            <a:r>
              <a:rPr lang="ru-RU" sz="200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Березинец (</a:t>
            </a:r>
            <a:r>
              <a:rPr lang="ru-RU" sz="2000" dirty="0" err="1"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Валиахметова</a:t>
            </a:r>
            <a:r>
              <a:rPr lang="ru-RU" sz="200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Клавдия Ивановна </a:t>
            </a:r>
            <a:br>
              <a:rPr lang="ru-RU" sz="200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br>
            <a:r>
              <a:rPr lang="ru-RU" sz="200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Родилась 21 февраля 1947 года в п. Первый лесопункт, Зейского района, Амурской области. В свидетельстве о рождении и в последующих документах дата рождения – 21 марта 1947 г.</a:t>
            </a:r>
            <a:endParaRPr lang="ru-RU" sz="200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pic>
        <p:nvPicPr>
          <p:cNvPr id="2050" name="Picture 2" descr="C:\Users\Arhiv\Desktop\Березинец К.И\2012 ГОД 1.jpg"/>
          <p:cNvPicPr>
            <a:picLocks noGrp="1" noChangeAspect="1" noChangeArrowheads="1"/>
          </p:cNvPicPr>
          <p:nvPr>
            <p:ph idx="1"/>
          </p:nvPr>
        </p:nvPicPr>
        <p:blipFill>
          <a:blip r:embed="rId2" cstate="print"/>
          <a:stretch>
            <a:fillRect/>
          </a:stretch>
        </p:blipFill>
        <p:spPr bwMode="auto">
          <a:xfrm>
            <a:off x="1142984" y="357158"/>
            <a:ext cx="4455101" cy="599284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66" y="214282"/>
            <a:ext cx="6137910" cy="8501122"/>
          </a:xfrm>
        </p:spPr>
        <p:style>
          <a:lnRef idx="1">
            <a:schemeClr val="accent5"/>
          </a:lnRef>
          <a:fillRef idx="3">
            <a:schemeClr val="accent5"/>
          </a:fillRef>
          <a:effectRef idx="2">
            <a:schemeClr val="accent5"/>
          </a:effectRef>
          <a:fontRef idx="minor">
            <a:schemeClr val="lt1"/>
          </a:fontRef>
        </p:style>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indent="0" algn="just">
              <a:buNone/>
            </a:pPr>
            <a:r>
              <a:rPr lang="ru-RU" sz="1500" b="1" spc="50" dirty="0" smtClean="0">
                <a:ln w="11430">
                  <a:solidFill>
                    <a:srgbClr val="7030A0"/>
                  </a:solidFill>
                </a:ln>
                <a:solidFill>
                  <a:srgbClr val="00B0F0"/>
                </a:solidFill>
                <a:effectLst>
                  <a:outerShdw blurRad="76200" dist="50800" dir="5400000" algn="tl" rotWithShape="0">
                    <a:srgbClr val="000000">
                      <a:alpha val="65000"/>
                    </a:srgbClr>
                  </a:outerShdw>
                </a:effectLst>
                <a:latin typeface="Arial Black" pitchFamily="34" charset="0"/>
              </a:rPr>
              <a:t>	</a:t>
            </a:r>
            <a:r>
              <a:rPr lang="ru-RU" sz="1600" b="1" spc="50" dirty="0"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Отец: </a:t>
            </a:r>
            <a:r>
              <a:rPr lang="ru-RU" sz="1600" b="1" spc="50" dirty="0" err="1"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Валиахметов</a:t>
            </a:r>
            <a:r>
              <a:rPr lang="ru-RU" sz="1600" b="1" spc="50" dirty="0"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 Иван Петрович (14.05.1924-21.01.1975 гг.). Ветеран ВОВ, комиссован после тяжёлого   равнения в 1944 году, в армии вступил в партию и как партийный работник направлен в Зейский район, в с. Дворцы уполномоченным. Позже продолжил свою трудовую деятельность на территории Зейского района председателем колхоза «Знамя </a:t>
            </a:r>
            <a:r>
              <a:rPr lang="ru-RU" sz="1600" b="1" spc="50" dirty="0" err="1"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Комунны</a:t>
            </a:r>
            <a:r>
              <a:rPr lang="ru-RU" sz="1600" b="1" spc="50" dirty="0"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 в с. </a:t>
            </a:r>
            <a:r>
              <a:rPr lang="ru-RU" sz="1600" b="1" spc="50" dirty="0" err="1"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Сиан</a:t>
            </a:r>
            <a:r>
              <a:rPr lang="ru-RU" sz="1600" b="1" spc="50" dirty="0"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 председателем </a:t>
            </a:r>
            <a:r>
              <a:rPr lang="ru-RU" sz="1600" b="1" spc="50" dirty="0" err="1"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Сианского</a:t>
            </a:r>
            <a:r>
              <a:rPr lang="ru-RU" sz="1600" b="1" spc="50" dirty="0"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 сельсовета, начальником </a:t>
            </a:r>
            <a:r>
              <a:rPr lang="ru-RU" sz="1600" b="1" spc="50" dirty="0" err="1"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Юбилейненского</a:t>
            </a:r>
            <a:r>
              <a:rPr lang="ru-RU" sz="1600" b="1" spc="50" dirty="0"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 и </a:t>
            </a:r>
            <a:r>
              <a:rPr lang="ru-RU" sz="1600" b="1" spc="50" dirty="0" err="1"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Алгачинского</a:t>
            </a:r>
            <a:r>
              <a:rPr lang="ru-RU" sz="1600" b="1" spc="50" dirty="0"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 торговых кустов. </a:t>
            </a:r>
          </a:p>
          <a:p>
            <a:pPr marL="88900" indent="47625" algn="just">
              <a:buNone/>
            </a:pPr>
            <a:r>
              <a:rPr lang="ru-RU" sz="1600" b="1" spc="50" dirty="0"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	Мать: Грибова Евдокия Тарасовна (12.02.1921 – 11.02.1988гг.). Имела среднее профессиональное образование по специальности бухгалтер. Во время ВОВ работала в государственном банке г. в. Зея и приемщицей на </a:t>
            </a:r>
            <a:r>
              <a:rPr lang="ru-RU" sz="1600" b="1" spc="50" dirty="0" err="1"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золотоскупке</a:t>
            </a:r>
            <a:r>
              <a:rPr lang="ru-RU" sz="1600" b="1" spc="50" dirty="0"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 в с. Алгач, далее бухгалтером в колхозе и в торговле.</a:t>
            </a:r>
          </a:p>
          <a:p>
            <a:pPr marL="88900" indent="47625" algn="just">
              <a:buNone/>
            </a:pPr>
            <a:r>
              <a:rPr lang="ru-RU" sz="1600" b="1" spc="50" dirty="0"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	- «Детства не было, такого как сейчас у детей. С малых лет была задача – порядок в доме, чистая посуда, вымыть сепаратор, банки, накормить поросят, подоить корову. Родители все время на работе. Нас в семье четверо детей и у всех свои обязанности. Мальчишкам дров нарубить, снег почистить, хозяйство накормить, рыбалка…»</a:t>
            </a:r>
          </a:p>
          <a:p>
            <a:pPr marL="88900" indent="47625" algn="just">
              <a:buNone/>
            </a:pPr>
            <a:r>
              <a:rPr lang="ru-RU" sz="1600" b="1" spc="50" dirty="0"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	Клавдия Ивановна закончила в 1966 году Благовещенский сельскохозяйственный техникум по специальности ветеринарный фельдшер. После окончания техникума была направлена в </a:t>
            </a:r>
            <a:r>
              <a:rPr lang="ru-RU" sz="1600" b="1" spc="50" dirty="0" err="1"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сельхозуправление</a:t>
            </a:r>
            <a:r>
              <a:rPr lang="ru-RU" sz="1600" b="1" spc="50" dirty="0" smtClean="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rPr>
              <a:t> Зейского района, где получила распределение в совхоз «Зейский». </a:t>
            </a:r>
            <a:endParaRPr lang="ru-RU" sz="1600" b="1" spc="50" dirty="0">
              <a:ln w="11430">
                <a:solidFill>
                  <a:srgbClr val="7030A0"/>
                </a:solidFill>
              </a:ln>
              <a:solidFill>
                <a:schemeClr val="tx2">
                  <a:lumMod val="25000"/>
                </a:schemeClr>
              </a:solidFill>
              <a:effectLst>
                <a:outerShdw blurRad="76200" dist="50800" dir="5400000" algn="tl" rotWithShape="0">
                  <a:srgbClr val="000000">
                    <a:alpha val="65000"/>
                  </a:srgbClr>
                </a:outerShdw>
              </a:effectLst>
              <a:latin typeface="Arial Black"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66" y="5500694"/>
            <a:ext cx="6137910" cy="3286148"/>
          </a:xfrm>
        </p:spPr>
        <p:txBody>
          <a:bodyPr>
            <a:noAutofit/>
            <a:scene3d>
              <a:camera prst="orthographicFront"/>
              <a:lightRig rig="balanced" dir="t">
                <a:rot lat="0" lon="0" rev="2100000"/>
              </a:lightRig>
            </a:scene3d>
            <a:sp3d extrusionH="57150" prstMaterial="metal">
              <a:bevelT w="38100" h="25400"/>
              <a:contourClr>
                <a:schemeClr val="bg2"/>
              </a:contourClr>
            </a:sp3d>
          </a:bodyPr>
          <a:lstStyle/>
          <a:p>
            <a:r>
              <a:rPr lang="ru-RU" sz="160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Black" pitchFamily="34" charset="0"/>
              </a:rPr>
              <a:t> В </a:t>
            </a:r>
            <a:r>
              <a:rPr lang="ru-RU" sz="160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Black" pitchFamily="34" charset="0"/>
              </a:rPr>
              <a:t>январе 1967 года в отделение приехали работать выпускницы БСХТ Валентина Шаповалова бухгалтером и Мария </a:t>
            </a:r>
            <a:r>
              <a:rPr lang="ru-RU" sz="160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Black" pitchFamily="34" charset="0"/>
              </a:rPr>
              <a:t>Судакова (Кузьменко) </a:t>
            </a:r>
            <a:r>
              <a:rPr lang="ru-RU" sz="160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Arial Black" pitchFamily="34" charset="0"/>
              </a:rPr>
              <a:t>зоотехником. Познакомились, сдружились. Работа объединяла. Ходили вместе в кино. Совместно с зоотехником стали проводить учебу с доярками </a:t>
            </a:r>
            <a:r>
              <a:rPr lang="ru-RU" sz="1600" dirty="0" smtClean="0">
                <a:solidFill>
                  <a:srgbClr val="7030A0"/>
                </a:solidFill>
                <a:latin typeface="Arial Black" pitchFamily="34" charset="0"/>
              </a:rPr>
              <a:t/>
            </a:r>
            <a:br>
              <a:rPr lang="ru-RU" sz="1600" dirty="0" smtClean="0">
                <a:solidFill>
                  <a:srgbClr val="7030A0"/>
                </a:solidFill>
                <a:latin typeface="Arial Black" pitchFamily="34" charset="0"/>
              </a:rPr>
            </a:br>
            <a:r>
              <a:rPr lang="ru-RU" sz="1600" dirty="0" smtClean="0">
                <a:ln w="50800"/>
                <a:solidFill>
                  <a:schemeClr val="bg1">
                    <a:shade val="50000"/>
                  </a:schemeClr>
                </a:solidFill>
                <a:effectLst/>
              </a:rPr>
              <a:t/>
            </a:r>
            <a:br>
              <a:rPr lang="ru-RU" sz="1600" dirty="0" smtClean="0">
                <a:ln w="50800"/>
                <a:solidFill>
                  <a:schemeClr val="bg1">
                    <a:shade val="50000"/>
                  </a:schemeClr>
                </a:solidFill>
                <a:effectLst/>
              </a:rPr>
            </a:br>
            <a:r>
              <a:rPr lang="ru-RU" sz="1600" dirty="0" smtClean="0">
                <a:ln w="50800"/>
                <a:solidFill>
                  <a:schemeClr val="bg1">
                    <a:shade val="50000"/>
                  </a:schemeClr>
                </a:solidFill>
                <a:effectLst/>
              </a:rPr>
              <a:t>Слева </a:t>
            </a:r>
            <a:r>
              <a:rPr lang="ru-RU" sz="1600" dirty="0" smtClean="0">
                <a:ln w="50800"/>
                <a:solidFill>
                  <a:schemeClr val="bg1">
                    <a:shade val="50000"/>
                  </a:schemeClr>
                </a:solidFill>
                <a:effectLst/>
              </a:rPr>
              <a:t>направо: Валентина Шаповалова, бухгалтер, Мария Судакова </a:t>
            </a:r>
            <a:r>
              <a:rPr lang="ru-RU" sz="1600" dirty="0" smtClean="0">
                <a:ln w="50800"/>
                <a:solidFill>
                  <a:schemeClr val="bg1">
                    <a:shade val="50000"/>
                  </a:schemeClr>
                </a:solidFill>
                <a:effectLst/>
              </a:rPr>
              <a:t>(Кузьменко), </a:t>
            </a:r>
            <a:r>
              <a:rPr lang="ru-RU" sz="1600" dirty="0" smtClean="0">
                <a:ln w="50800"/>
                <a:solidFill>
                  <a:schemeClr val="bg1">
                    <a:shade val="50000"/>
                  </a:schemeClr>
                </a:solidFill>
                <a:effectLst/>
              </a:rPr>
              <a:t>зоотехник, </a:t>
            </a:r>
            <a:r>
              <a:rPr lang="ru-RU" sz="1600" dirty="0" smtClean="0">
                <a:ln w="50800"/>
                <a:solidFill>
                  <a:schemeClr val="bg1">
                    <a:shade val="50000"/>
                  </a:schemeClr>
                </a:solidFill>
                <a:effectLst/>
              </a:rPr>
              <a:t/>
            </a:r>
            <a:br>
              <a:rPr lang="ru-RU" sz="1600" dirty="0" smtClean="0">
                <a:ln w="50800"/>
                <a:solidFill>
                  <a:schemeClr val="bg1">
                    <a:shade val="50000"/>
                  </a:schemeClr>
                </a:solidFill>
                <a:effectLst/>
              </a:rPr>
            </a:br>
            <a:r>
              <a:rPr lang="ru-RU" sz="1600" dirty="0" smtClean="0">
                <a:ln w="50800"/>
                <a:solidFill>
                  <a:schemeClr val="bg1">
                    <a:shade val="50000"/>
                  </a:schemeClr>
                </a:solidFill>
                <a:effectLst/>
              </a:rPr>
              <a:t>Клавдия </a:t>
            </a:r>
            <a:r>
              <a:rPr lang="ru-RU" sz="1600" dirty="0" err="1" smtClean="0">
                <a:ln w="50800"/>
                <a:solidFill>
                  <a:schemeClr val="bg1">
                    <a:shade val="50000"/>
                  </a:schemeClr>
                </a:solidFill>
                <a:effectLst/>
              </a:rPr>
              <a:t>Валиахметова</a:t>
            </a:r>
            <a:r>
              <a:rPr lang="ru-RU" sz="1600" dirty="0" smtClean="0">
                <a:ln w="50800"/>
                <a:solidFill>
                  <a:schemeClr val="bg1">
                    <a:shade val="50000"/>
                  </a:schemeClr>
                </a:solidFill>
                <a:effectLst/>
              </a:rPr>
              <a:t> (Березинец), ветеринарный фельдшер 5-го отделения совхоза «Зейский</a:t>
            </a:r>
            <a:r>
              <a:rPr lang="ru-RU" sz="1600" dirty="0" smtClean="0">
                <a:ln w="50800"/>
                <a:solidFill>
                  <a:schemeClr val="bg1">
                    <a:shade val="50000"/>
                  </a:schemeClr>
                </a:solidFill>
                <a:effectLst/>
              </a:rPr>
              <a:t>»</a:t>
            </a:r>
            <a:endParaRPr lang="ru-RU" sz="1600" dirty="0">
              <a:ln w="50800"/>
              <a:solidFill>
                <a:schemeClr val="bg1">
                  <a:shade val="50000"/>
                </a:schemeClr>
              </a:solidFill>
              <a:effectLst/>
            </a:endParaRPr>
          </a:p>
        </p:txBody>
      </p:sp>
      <p:pic>
        <p:nvPicPr>
          <p:cNvPr id="1026" name="Picture 2" descr="C:\Users\Arhiv\Desktop\Березинец К.И\1967, Валентина Шаповалова бухгалтер, Мария (Игнатенко) Судакова зоотехник, Валиахметова (Березинец)КИ1.jpg"/>
          <p:cNvPicPr>
            <a:picLocks noGrp="1" noChangeAspect="1" noChangeArrowheads="1"/>
          </p:cNvPicPr>
          <p:nvPr>
            <p:ph idx="1"/>
          </p:nvPr>
        </p:nvPicPr>
        <p:blipFill>
          <a:blip r:embed="rId2"/>
          <a:srcRect/>
          <a:stretch>
            <a:fillRect/>
          </a:stretch>
        </p:blipFill>
        <p:spPr bwMode="auto">
          <a:xfrm>
            <a:off x="1785926" y="428596"/>
            <a:ext cx="3374074" cy="487373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604" y="714348"/>
            <a:ext cx="6137910" cy="7858180"/>
          </a:xfrm>
        </p:spPr>
        <p:style>
          <a:lnRef idx="1">
            <a:schemeClr val="accent5"/>
          </a:lnRef>
          <a:fillRef idx="3">
            <a:schemeClr val="accent5"/>
          </a:fillRef>
          <a:effectRef idx="2">
            <a:schemeClr val="accent5"/>
          </a:effectRef>
          <a:fontRef idx="minor">
            <a:schemeClr val="lt1"/>
          </a:fontRef>
        </p:style>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88900" indent="47625" algn="just">
              <a:buNone/>
            </a:pPr>
            <a:r>
              <a:rPr lang="ru-RU" sz="1500" b="1" spc="50" dirty="0" smtClean="0">
                <a:ln w="11430">
                  <a:solidFill>
                    <a:srgbClr val="7030A0"/>
                  </a:solidFill>
                </a:ln>
                <a:solidFill>
                  <a:srgbClr val="00B0F0"/>
                </a:solidFill>
                <a:effectLst>
                  <a:outerShdw blurRad="76200" dist="50800" dir="5400000" algn="tl" rotWithShape="0">
                    <a:srgbClr val="000000">
                      <a:alpha val="65000"/>
                    </a:srgbClr>
                  </a:outerShdw>
                </a:effectLst>
                <a:latin typeface="Arial Black" pitchFamily="34" charset="0"/>
              </a:rPr>
              <a:t>	</a:t>
            </a:r>
            <a:r>
              <a:rPr lang="ru-RU" sz="1600" dirty="0" smtClean="0">
                <a:solidFill>
                  <a:schemeClr val="accent6">
                    <a:lumMod val="75000"/>
                  </a:schemeClr>
                </a:solidFill>
                <a:latin typeface="Arial Black" pitchFamily="34" charset="0"/>
              </a:rPr>
              <a:t>Работала ветеринарным фельдшером в Амуро-Балтийском 5–ом отделении совхоза </a:t>
            </a:r>
          </a:p>
          <a:p>
            <a:pPr marL="88900" indent="47625" algn="just">
              <a:buNone/>
            </a:pPr>
            <a:r>
              <a:rPr lang="ru-RU" sz="1600" dirty="0" smtClean="0">
                <a:solidFill>
                  <a:schemeClr val="accent6">
                    <a:lumMod val="75000"/>
                  </a:schemeClr>
                </a:solidFill>
                <a:latin typeface="Arial Black" pitchFamily="34" charset="0"/>
              </a:rPr>
              <a:t>	1 ноября пришел из армии Березинец Петр Николаевич (07.07.1943 г.р) познакомились, в августе 1967 года сыграли свадьбу. 29 марта 1968 года родился сын Игорь, 14 июля 1979 года – дочь Лариса.</a:t>
            </a:r>
          </a:p>
          <a:p>
            <a:pPr marL="88900" indent="47625" algn="just">
              <a:buNone/>
            </a:pPr>
            <a:r>
              <a:rPr lang="ru-RU" sz="1600" dirty="0" smtClean="0">
                <a:solidFill>
                  <a:schemeClr val="accent3">
                    <a:lumMod val="75000"/>
                  </a:schemeClr>
                </a:solidFill>
                <a:latin typeface="Arial Black" pitchFamily="34" charset="0"/>
              </a:rPr>
              <a:t>	</a:t>
            </a:r>
            <a:r>
              <a:rPr lang="ru-RU" sz="1600" dirty="0" smtClean="0">
                <a:solidFill>
                  <a:srgbClr val="7030A0"/>
                </a:solidFill>
                <a:latin typeface="Arial Black" pitchFamily="34" charset="0"/>
              </a:rPr>
              <a:t>Клавдия Ивановна вспоминает:</a:t>
            </a:r>
          </a:p>
          <a:p>
            <a:pPr marL="88900" indent="47625" algn="just">
              <a:buNone/>
            </a:pPr>
            <a:r>
              <a:rPr lang="ru-RU" sz="1600" dirty="0" smtClean="0">
                <a:solidFill>
                  <a:srgbClr val="7030A0"/>
                </a:solidFill>
                <a:latin typeface="Arial Black" pitchFamily="34" charset="0"/>
              </a:rPr>
              <a:t>	– 24 апреля 1971 года приехал в Амуро-Балтийск председатель райисполкома Николай Коджесян и говорит: “Партком и дирекция совхоза рекомендуют вас на должность председателя исполкома”. Я онемела! Долго отказывалась – ну какой из меня председатель исполкома?! Сутки дали на размышление. Позвонила отцу в Алгач. Он подумал и говорит: “Соглашайся. Будешь людей уважать, будешь работать для людей – у тебя все получится”.</a:t>
            </a:r>
          </a:p>
          <a:p>
            <a:pPr marL="88900" indent="47625" algn="just">
              <a:buNone/>
            </a:pPr>
            <a:r>
              <a:rPr lang="ru-RU" sz="1600" dirty="0" smtClean="0">
                <a:solidFill>
                  <a:srgbClr val="7030A0"/>
                </a:solidFill>
                <a:latin typeface="Arial Black" pitchFamily="34" charset="0"/>
              </a:rPr>
              <a:t>	– В </a:t>
            </a:r>
            <a:r>
              <a:rPr lang="ru-RU" sz="1600" dirty="0" smtClean="0">
                <a:solidFill>
                  <a:srgbClr val="7030A0"/>
                </a:solidFill>
                <a:latin typeface="Arial Black" pitchFamily="34" charset="0"/>
              </a:rPr>
              <a:t>июне всенародным голосованием </a:t>
            </a:r>
            <a:r>
              <a:rPr lang="ru-RU" sz="1600" dirty="0" smtClean="0">
                <a:solidFill>
                  <a:srgbClr val="7030A0"/>
                </a:solidFill>
                <a:latin typeface="Arial Black" pitchFamily="34" charset="0"/>
              </a:rPr>
              <a:t>меня избрали председателем, – продолжает Клавдия Ивановна, – весна, посевная начинается: у меня душа в поле рвется! Исполком в то время за все отвечал: и за посевную, и за уборочную, и за сенокос, и за ферму, и за образование со здравоохранением. За все спрос был. Скучать не приходилось. Да и система руководства районом была иной. Были райком, райисполком, где работали умные, грамотные, порядочные и ответственные люди. </a:t>
            </a:r>
          </a:p>
          <a:p>
            <a:pPr algn="just">
              <a:buNone/>
            </a:pPr>
            <a:r>
              <a:rPr lang="ru-RU" sz="1600" dirty="0" smtClean="0">
                <a:solidFill>
                  <a:srgbClr val="7030A0"/>
                </a:solidFill>
                <a:latin typeface="Arial Black" pitchFamily="34" charset="0"/>
              </a:rPr>
              <a:t>	</a:t>
            </a:r>
            <a:endParaRPr lang="ru-RU" sz="1600" dirty="0">
              <a:solidFill>
                <a:srgbClr val="7030A0"/>
              </a:solidFill>
              <a:latin typeface="Arial Black"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2919932"/>
          </a:xfrm>
        </p:spPr>
        <p:txBody>
          <a:bodyPr>
            <a:noAutofit/>
          </a:bodyPr>
          <a:lstStyle/>
          <a:p>
            <a:r>
              <a:rPr lang="ru-RU" sz="1800" dirty="0" smtClean="0">
                <a:solidFill>
                  <a:srgbClr val="7030A0"/>
                </a:solidFill>
                <a:latin typeface="Arial Black" pitchFamily="34" charset="0"/>
              </a:rPr>
              <a:t/>
            </a:r>
            <a:br>
              <a:rPr lang="ru-RU" sz="1800" dirty="0" smtClean="0">
                <a:solidFill>
                  <a:srgbClr val="7030A0"/>
                </a:solidFill>
                <a:latin typeface="Arial Black" pitchFamily="34" charset="0"/>
              </a:rPr>
            </a:br>
            <a:r>
              <a:rPr lang="ru-RU" sz="1800" dirty="0" smtClean="0">
                <a:solidFill>
                  <a:srgbClr val="7030A0"/>
                </a:solidFill>
                <a:latin typeface="Arial Black" pitchFamily="34" charset="0"/>
              </a:rPr>
              <a:t/>
            </a:r>
            <a:br>
              <a:rPr lang="ru-RU" sz="1800" dirty="0" smtClean="0">
                <a:solidFill>
                  <a:srgbClr val="7030A0"/>
                </a:solidFill>
                <a:latin typeface="Arial Black" pitchFamily="34" charset="0"/>
              </a:rPr>
            </a:br>
            <a:r>
              <a:rPr lang="ru-RU" sz="1800" dirty="0" smtClean="0">
                <a:ln w="50800"/>
                <a:solidFill>
                  <a:schemeClr val="bg1">
                    <a:shade val="50000"/>
                  </a:schemeClr>
                </a:solidFill>
                <a:latin typeface="Arial Black" pitchFamily="34" charset="0"/>
              </a:rPr>
              <a:t>Верхний ряд (слева направо): Полина Федоровна </a:t>
            </a:r>
            <a:r>
              <a:rPr lang="ru-RU" sz="1800" dirty="0" smtClean="0">
                <a:ln w="50800"/>
                <a:solidFill>
                  <a:schemeClr val="bg1">
                    <a:shade val="50000"/>
                  </a:schemeClr>
                </a:solidFill>
                <a:latin typeface="Arial Black" pitchFamily="34" charset="0"/>
              </a:rPr>
              <a:t>Леван (заведующая клубом), </a:t>
            </a:r>
            <a:r>
              <a:rPr lang="ru-RU" sz="1800" dirty="0" smtClean="0">
                <a:ln w="50800"/>
                <a:solidFill>
                  <a:schemeClr val="bg1">
                    <a:shade val="50000"/>
                  </a:schemeClr>
                </a:solidFill>
                <a:latin typeface="Arial Black" pitchFamily="34" charset="0"/>
              </a:rPr>
              <a:t>Березинец Клавдия </a:t>
            </a:r>
            <a:r>
              <a:rPr lang="ru-RU" sz="1800" dirty="0" smtClean="0">
                <a:ln w="50800"/>
                <a:solidFill>
                  <a:schemeClr val="bg1">
                    <a:shade val="50000"/>
                  </a:schemeClr>
                </a:solidFill>
                <a:latin typeface="Arial Black" pitchFamily="34" charset="0"/>
              </a:rPr>
              <a:t>Ивановна (председатель исполкома) </a:t>
            </a:r>
            <a:r>
              <a:rPr lang="ru-RU" sz="1800" dirty="0" smtClean="0">
                <a:ln w="50800"/>
                <a:solidFill>
                  <a:schemeClr val="bg1">
                    <a:shade val="50000"/>
                  </a:schemeClr>
                </a:solidFill>
                <a:latin typeface="Arial Black" pitchFamily="34" charset="0"/>
              </a:rPr>
              <a:t/>
            </a:r>
            <a:br>
              <a:rPr lang="ru-RU" sz="1800" dirty="0" smtClean="0">
                <a:ln w="50800"/>
                <a:solidFill>
                  <a:schemeClr val="bg1">
                    <a:shade val="50000"/>
                  </a:schemeClr>
                </a:solidFill>
                <a:latin typeface="Arial Black" pitchFamily="34" charset="0"/>
              </a:rPr>
            </a:br>
            <a:r>
              <a:rPr lang="ru-RU" sz="1800" dirty="0" smtClean="0">
                <a:ln w="50800"/>
                <a:solidFill>
                  <a:schemeClr val="bg1">
                    <a:shade val="50000"/>
                  </a:schemeClr>
                </a:solidFill>
                <a:latin typeface="Arial Black" pitchFamily="34" charset="0"/>
              </a:rPr>
              <a:t>Нижний ряд </a:t>
            </a:r>
            <a:r>
              <a:rPr lang="ru-RU" sz="1800" dirty="0" smtClean="0">
                <a:ln w="50800"/>
                <a:solidFill>
                  <a:schemeClr val="bg1">
                    <a:shade val="50000"/>
                  </a:schemeClr>
                </a:solidFill>
                <a:latin typeface="Arial Black" pitchFamily="34" charset="0"/>
              </a:rPr>
              <a:t>(слева направо): </a:t>
            </a:r>
            <a:r>
              <a:rPr lang="ru-RU" sz="1800" dirty="0" smtClean="0">
                <a:ln w="50800"/>
                <a:solidFill>
                  <a:schemeClr val="bg1">
                    <a:shade val="50000"/>
                  </a:schemeClr>
                </a:solidFill>
                <a:latin typeface="Arial Black" pitchFamily="34" charset="0"/>
              </a:rPr>
              <a:t>Абрамова Валентина Васильевна, Митрошина Наталья </a:t>
            </a:r>
            <a:r>
              <a:rPr lang="ru-RU" sz="1800" dirty="0" smtClean="0">
                <a:ln w="50800"/>
                <a:solidFill>
                  <a:schemeClr val="bg1">
                    <a:shade val="50000"/>
                  </a:schemeClr>
                </a:solidFill>
                <a:latin typeface="Arial Black" pitchFamily="34" charset="0"/>
              </a:rPr>
              <a:t>Антоновна (заведующая детским садом), </a:t>
            </a:r>
            <a:r>
              <a:rPr lang="ru-RU" sz="1800" dirty="0" err="1" smtClean="0">
                <a:ln w="50800"/>
                <a:solidFill>
                  <a:schemeClr val="bg1">
                    <a:shade val="50000"/>
                  </a:schemeClr>
                </a:solidFill>
                <a:latin typeface="Arial Black" pitchFamily="34" charset="0"/>
              </a:rPr>
              <a:t>Узлова</a:t>
            </a:r>
            <a:r>
              <a:rPr lang="ru-RU" sz="1800" dirty="0" smtClean="0">
                <a:ln w="50800"/>
                <a:solidFill>
                  <a:schemeClr val="bg1">
                    <a:shade val="50000"/>
                  </a:schemeClr>
                </a:solidFill>
                <a:latin typeface="Arial Black" pitchFamily="34" charset="0"/>
              </a:rPr>
              <a:t> Анна </a:t>
            </a:r>
            <a:r>
              <a:rPr lang="ru-RU" sz="1800" dirty="0" smtClean="0">
                <a:ln w="50800"/>
                <a:solidFill>
                  <a:schemeClr val="bg1">
                    <a:shade val="50000"/>
                  </a:schemeClr>
                </a:solidFill>
                <a:latin typeface="Arial Black" pitchFamily="34" charset="0"/>
              </a:rPr>
              <a:t>Петровна (заведующая медпунктом)</a:t>
            </a:r>
            <a:r>
              <a:rPr lang="ru-RU" sz="1800" dirty="0" smtClean="0">
                <a:ln w="50800"/>
                <a:solidFill>
                  <a:schemeClr val="bg1">
                    <a:shade val="50000"/>
                  </a:schemeClr>
                </a:solidFill>
                <a:latin typeface="Arial Black" pitchFamily="34" charset="0"/>
              </a:rPr>
              <a:t/>
            </a:r>
            <a:br>
              <a:rPr lang="ru-RU" sz="1800" dirty="0" smtClean="0">
                <a:ln w="50800"/>
                <a:solidFill>
                  <a:schemeClr val="bg1">
                    <a:shade val="50000"/>
                  </a:schemeClr>
                </a:solidFill>
                <a:latin typeface="Arial Black" pitchFamily="34" charset="0"/>
              </a:rPr>
            </a:br>
            <a:r>
              <a:rPr lang="ru-RU" sz="1800" dirty="0" smtClean="0">
                <a:ln w="50800"/>
                <a:solidFill>
                  <a:schemeClr val="bg1">
                    <a:shade val="50000"/>
                  </a:schemeClr>
                </a:solidFill>
                <a:latin typeface="Arial Black" pitchFamily="34" charset="0"/>
              </a:rPr>
              <a:t> </a:t>
            </a:r>
            <a:r>
              <a:rPr lang="en-US" sz="1800" dirty="0" smtClean="0">
                <a:ln w="50800"/>
                <a:solidFill>
                  <a:schemeClr val="bg1">
                    <a:shade val="50000"/>
                  </a:schemeClr>
                </a:solidFill>
                <a:latin typeface="Arial Black" pitchFamily="34" charset="0"/>
              </a:rPr>
              <a:t>[</a:t>
            </a:r>
            <a:r>
              <a:rPr lang="ru-RU" sz="1800" dirty="0" smtClean="0">
                <a:ln w="50800"/>
                <a:solidFill>
                  <a:schemeClr val="bg1">
                    <a:shade val="50000"/>
                  </a:schemeClr>
                </a:solidFill>
                <a:latin typeface="Arial Black" pitchFamily="34" charset="0"/>
              </a:rPr>
              <a:t>1971-1972</a:t>
            </a:r>
            <a:r>
              <a:rPr lang="en-US" sz="1800" dirty="0" smtClean="0">
                <a:ln w="50800"/>
                <a:solidFill>
                  <a:schemeClr val="bg1">
                    <a:shade val="50000"/>
                  </a:schemeClr>
                </a:solidFill>
                <a:latin typeface="Arial Black" pitchFamily="34" charset="0"/>
              </a:rPr>
              <a:t>]</a:t>
            </a:r>
            <a:r>
              <a:rPr lang="ru-RU" sz="1800" dirty="0" smtClean="0">
                <a:ln w="50800"/>
                <a:solidFill>
                  <a:schemeClr val="bg1">
                    <a:shade val="50000"/>
                  </a:schemeClr>
                </a:solidFill>
                <a:latin typeface="Arial Black" pitchFamily="34" charset="0"/>
              </a:rPr>
              <a:t> </a:t>
            </a:r>
            <a:br>
              <a:rPr lang="ru-RU" sz="1800" dirty="0" smtClean="0">
                <a:ln w="50800"/>
                <a:solidFill>
                  <a:schemeClr val="bg1">
                    <a:shade val="50000"/>
                  </a:schemeClr>
                </a:solidFill>
                <a:latin typeface="Arial Black" pitchFamily="34" charset="0"/>
              </a:rPr>
            </a:br>
            <a:endParaRPr lang="ru-RU" sz="1800" dirty="0"/>
          </a:p>
        </p:txBody>
      </p:sp>
      <p:pic>
        <p:nvPicPr>
          <p:cNvPr id="4" name="Picture 2" descr="C:\Users\Arhiv\Desktop\Подборки материалов\Березинец К.И\1971 или72 г, верхний р. Полина Федоровна Леван, Березиней К.И, нижний ряд слева направо Абрамова Валентина Васильевна, Митрошина Наталья Антоновна, Узлова Анна Петровна.jpg"/>
          <p:cNvPicPr>
            <a:picLocks noGrp="1" noChangeAspect="1" noChangeArrowheads="1"/>
          </p:cNvPicPr>
          <p:nvPr>
            <p:ph idx="1"/>
          </p:nvPr>
        </p:nvPicPr>
        <p:blipFill>
          <a:blip r:embed="rId2"/>
          <a:srcRect/>
          <a:stretch>
            <a:fillRect/>
          </a:stretch>
        </p:blipFill>
        <p:spPr bwMode="auto">
          <a:xfrm>
            <a:off x="0" y="3643306"/>
            <a:ext cx="6486612" cy="4143404"/>
          </a:xfrm>
          <a:prstGeom prst="rect">
            <a:avLst/>
          </a:prstGeom>
          <a:ln>
            <a:noFill/>
          </a:ln>
          <a:effectLst>
            <a:outerShdw blurRad="76200" dist="12700" dir="2700000" sy="-23000" kx="-800400" algn="bl" rotWithShape="0">
              <a:prstClr val="black">
                <a:alpha val="20000"/>
              </a:prstClr>
            </a:outerShdw>
            <a:softEdge rad="11250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214282"/>
            <a:ext cx="6172200" cy="8786874"/>
          </a:xfrm>
        </p:spPr>
        <p:txBody>
          <a:bodyPr>
            <a:normAutofit fontScale="90000"/>
            <a:scene3d>
              <a:camera prst="orthographicFront"/>
              <a:lightRig rig="flat" dir="tl">
                <a:rot lat="0" lon="0" rev="6600000"/>
              </a:lightRig>
            </a:scene3d>
            <a:sp3d extrusionH="25400" contourW="8890">
              <a:bevelT w="38100" h="31750"/>
              <a:contourClr>
                <a:schemeClr val="accent2">
                  <a:shade val="75000"/>
                </a:schemeClr>
              </a:contourClr>
            </a:sp3d>
          </a:bodyPr>
          <a:lstStyle/>
          <a:p>
            <a:pPr algn="just"/>
            <a:r>
              <a:rPr lang="ru-RU" sz="2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br>
              <a:rPr lang="ru-RU" sz="2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ru-RU" sz="2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ru-RU" sz="2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ru-RU" sz="2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br>
              <a:rPr lang="ru-RU" sz="2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ru-RU" sz="2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С совхозом жили дружно, помогали во всех делах. Проводили субботники, воскресники. В 70-е годы на зерновом дворе, когда сушилки не успевали сушить зерно, выходили в ночные смены, до 3 часов ночи лопатами перелопачивали зерно, чтобы не попрело. </a:t>
            </a:r>
            <a:b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br>
            <a: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          Белили животноводческие фермы, телятники. Летние лагеря готовили для скота. Дойки на Чертовом озере, на Заречном чистили, белили, красили, убирали станки для телят. Работали на сенокосах. Участвовали в уборке корнеплодов (турнепса). Кормили, поили телят, когда телятницы грипповали. Коров доили. Приходили все работники учреждений и пенсионерочки.</a:t>
            </a:r>
            <a:b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br>
            <a: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 Сельское хозяйство развивалось. В 80-х годах была отстроена новая современная ферма. Общее поголовье насчитывало около 500 голов (300 дойного стада, 200 молодняк на откорме). </a:t>
            </a:r>
            <a:b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br>
            <a: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         План по валовому надою и по сдаче молока государству всегда отделение выполняло. Также выполнялись планы по среднесуточным привесам молодняка и в сдаче мяса государству.</a:t>
            </a:r>
            <a:b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br>
            <a: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 План по валовому надою и по сдаче молока государству всегда отделение выполняло. Также выполнялись планы по среднесуточным привесам молодняка и в сдаче мяса государству                                                    </a:t>
            </a:r>
            <a:b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br>
            <a: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         Полеводы заготавливали сено, выращивали кукурузу, закладывали силос, заготавливали сенаж естественных трав. </a:t>
            </a:r>
            <a:b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br>
            <a: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           В основном сеялся овес, пшеницу, гречку.</a:t>
            </a:r>
            <a:b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br>
            <a: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           В зимнее время полеводы работали на фермах, завозили корма, обеспечивали котельные отделения топливом (заготавливали дрова), занимались ремонтом сельхозтехники.</a:t>
            </a:r>
            <a: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ru-RU" sz="18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ru-RU" sz="2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ru-RU" sz="2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ru-RU" sz="2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ru-RU" sz="2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endParaRPr lang="ru-RU" sz="200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66" y="214282"/>
            <a:ext cx="6072230" cy="1785950"/>
          </a:xfrm>
        </p:spPr>
        <p:txBody>
          <a:bodyPr/>
          <a:lstStyle/>
          <a:p>
            <a:r>
              <a:rPr lang="ru-RU" dirty="0" smtClean="0">
                <a:solidFill>
                  <a:srgbClr val="CCFF33"/>
                </a:solidFill>
              </a:rPr>
              <a:t>В клубе проводили мероприятия, на которых гуляли всем селом. Отмечали День работников  сельского хозяйства.</a:t>
            </a:r>
            <a:r>
              <a:rPr lang="ru-RU" dirty="0" smtClean="0"/>
              <a:t/>
            </a:r>
            <a:br>
              <a:rPr lang="ru-RU" dirty="0" smtClean="0"/>
            </a:br>
            <a:r>
              <a:rPr lang="ru-RU" dirty="0" smtClean="0"/>
              <a:t>Празднование Дня работников сельского хозяйства в Амуро-Балтийском клубе, 1976 г</a:t>
            </a:r>
            <a:endParaRPr lang="ru-RU" dirty="0"/>
          </a:p>
        </p:txBody>
      </p:sp>
      <p:sp>
        <p:nvSpPr>
          <p:cNvPr id="3" name="Рисунок 2"/>
          <p:cNvSpPr>
            <a:spLocks noGrp="1"/>
          </p:cNvSpPr>
          <p:nvPr>
            <p:ph type="pic" idx="1"/>
          </p:nvPr>
        </p:nvSpPr>
        <p:spPr>
          <a:xfrm>
            <a:off x="214290" y="2442633"/>
            <a:ext cx="6500858" cy="4272507"/>
          </a:xfrm>
        </p:spPr>
      </p:sp>
      <p:pic>
        <p:nvPicPr>
          <p:cNvPr id="33794" name="Picture 2" descr="C:\Users\Arhiv\Desktop\Березинец К.И\1976 г день работников сх в клубе.jpg"/>
          <p:cNvPicPr>
            <a:picLocks noChangeAspect="1" noChangeArrowheads="1"/>
          </p:cNvPicPr>
          <p:nvPr/>
        </p:nvPicPr>
        <p:blipFill>
          <a:blip r:embed="rId2"/>
          <a:srcRect/>
          <a:stretch>
            <a:fillRect/>
          </a:stretch>
        </p:blipFill>
        <p:spPr bwMode="auto">
          <a:xfrm>
            <a:off x="285728" y="2500298"/>
            <a:ext cx="6323076" cy="4169664"/>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66" y="357158"/>
            <a:ext cx="6172200" cy="2428892"/>
          </a:xfrm>
        </p:spPr>
        <p:txBody>
          <a:bodyPr>
            <a:normAutofit/>
          </a:bodyPr>
          <a:lstStyle/>
          <a:p>
            <a:r>
              <a:rPr lang="ru-RU" sz="2800" dirty="0" smtClean="0">
                <a:ln w="6350">
                  <a:solidFill>
                    <a:schemeClr val="accent5">
                      <a:lumMod val="60000"/>
                      <a:lumOff val="40000"/>
                    </a:schemeClr>
                  </a:solidFill>
                </a:ln>
                <a:solidFill>
                  <a:srgbClr val="FFC000"/>
                </a:solidFill>
              </a:rPr>
              <a:t>Березинец Клавдия Ивановна проводит торжественную регистрацию рождения </a:t>
            </a:r>
            <a:br>
              <a:rPr lang="ru-RU" sz="2800" dirty="0" smtClean="0">
                <a:ln w="6350">
                  <a:solidFill>
                    <a:schemeClr val="accent5">
                      <a:lumMod val="60000"/>
                      <a:lumOff val="40000"/>
                    </a:schemeClr>
                  </a:solidFill>
                </a:ln>
                <a:solidFill>
                  <a:srgbClr val="FFC000"/>
                </a:solidFill>
              </a:rPr>
            </a:br>
            <a:r>
              <a:rPr lang="ru-RU" sz="2800" dirty="0" smtClean="0">
                <a:ln w="6350">
                  <a:solidFill>
                    <a:schemeClr val="accent5">
                      <a:lumMod val="60000"/>
                      <a:lumOff val="40000"/>
                    </a:schemeClr>
                  </a:solidFill>
                </a:ln>
                <a:solidFill>
                  <a:srgbClr val="FFC000"/>
                </a:solidFill>
              </a:rPr>
              <a:t>Зыкиной Лены,</a:t>
            </a:r>
            <a:br>
              <a:rPr lang="ru-RU" sz="2800" dirty="0" smtClean="0">
                <a:ln w="6350">
                  <a:solidFill>
                    <a:schemeClr val="accent5">
                      <a:lumMod val="60000"/>
                      <a:lumOff val="40000"/>
                    </a:schemeClr>
                  </a:solidFill>
                </a:ln>
                <a:solidFill>
                  <a:srgbClr val="FFC000"/>
                </a:solidFill>
              </a:rPr>
            </a:br>
            <a:r>
              <a:rPr lang="ru-RU" sz="2800" dirty="0" smtClean="0">
                <a:ln w="6350">
                  <a:solidFill>
                    <a:schemeClr val="accent5">
                      <a:lumMod val="60000"/>
                      <a:lumOff val="40000"/>
                    </a:schemeClr>
                  </a:solidFill>
                </a:ln>
                <a:solidFill>
                  <a:srgbClr val="FFC000"/>
                </a:solidFill>
              </a:rPr>
              <a:t> 1978 г.</a:t>
            </a:r>
            <a:endParaRPr lang="ru-RU" sz="2800" dirty="0">
              <a:ln w="6350">
                <a:solidFill>
                  <a:schemeClr val="accent5">
                    <a:lumMod val="60000"/>
                    <a:lumOff val="40000"/>
                  </a:schemeClr>
                </a:solidFill>
              </a:ln>
              <a:solidFill>
                <a:srgbClr val="FFC000"/>
              </a:solidFill>
            </a:endParaRPr>
          </a:p>
        </p:txBody>
      </p:sp>
      <p:pic>
        <p:nvPicPr>
          <p:cNvPr id="34819" name="Picture 3" descr="C:\Users\Arhiv\Desktop\Березинец К.И\1978 г торжественная регистрация рождения Зыкиной Лены1.jpg"/>
          <p:cNvPicPr>
            <a:picLocks noGrp="1" noChangeAspect="1" noChangeArrowheads="1"/>
          </p:cNvPicPr>
          <p:nvPr>
            <p:ph idx="1"/>
          </p:nvPr>
        </p:nvPicPr>
        <p:blipFill>
          <a:blip r:embed="rId2"/>
          <a:srcRect/>
          <a:stretch>
            <a:fillRect/>
          </a:stretch>
        </p:blipFill>
        <p:spPr bwMode="auto">
          <a:xfrm>
            <a:off x="214291" y="3238340"/>
            <a:ext cx="6423012" cy="4317584"/>
          </a:xfrm>
          <a:prstGeom prst="rect">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66" y="285720"/>
            <a:ext cx="6172200" cy="2643206"/>
          </a:xfrm>
        </p:spPr>
        <p:txBody>
          <a:bodyPr>
            <a:noAutofit/>
          </a:bodyPr>
          <a:lstStyle/>
          <a:p>
            <a:r>
              <a:rPr lang="ru-RU" sz="3200" dirty="0" smtClean="0">
                <a:ln w="6350">
                  <a:solidFill>
                    <a:schemeClr val="accent4">
                      <a:lumMod val="50000"/>
                    </a:schemeClr>
                  </a:solidFill>
                </a:ln>
                <a:solidFill>
                  <a:srgbClr val="FFC000"/>
                </a:solidFill>
                <a:latin typeface="Arial Black" pitchFamily="34" charset="0"/>
              </a:rPr>
              <a:t>Торжественная регистрация рождения детей в семьях Окуневых и Шандыбиных.</a:t>
            </a:r>
            <a:br>
              <a:rPr lang="ru-RU" sz="3200" dirty="0" smtClean="0">
                <a:ln w="6350">
                  <a:solidFill>
                    <a:schemeClr val="accent4">
                      <a:lumMod val="50000"/>
                    </a:schemeClr>
                  </a:solidFill>
                </a:ln>
                <a:solidFill>
                  <a:srgbClr val="FFC000"/>
                </a:solidFill>
                <a:latin typeface="Arial Black" pitchFamily="34" charset="0"/>
              </a:rPr>
            </a:br>
            <a:r>
              <a:rPr lang="ru-RU" sz="3200" dirty="0" smtClean="0">
                <a:ln w="6350">
                  <a:solidFill>
                    <a:schemeClr val="accent4">
                      <a:lumMod val="50000"/>
                    </a:schemeClr>
                  </a:solidFill>
                </a:ln>
                <a:solidFill>
                  <a:srgbClr val="FFC000"/>
                </a:solidFill>
                <a:latin typeface="Arial Black" pitchFamily="34" charset="0"/>
              </a:rPr>
              <a:t> 1980 г.</a:t>
            </a:r>
            <a:endParaRPr lang="ru-RU" sz="3200" dirty="0">
              <a:ln w="6350">
                <a:solidFill>
                  <a:schemeClr val="accent4">
                    <a:lumMod val="50000"/>
                  </a:schemeClr>
                </a:solidFill>
              </a:ln>
              <a:solidFill>
                <a:srgbClr val="FFC000"/>
              </a:solidFill>
              <a:latin typeface="Arial Black" pitchFamily="34" charset="0"/>
            </a:endParaRPr>
          </a:p>
        </p:txBody>
      </p:sp>
      <p:pic>
        <p:nvPicPr>
          <p:cNvPr id="35842" name="Picture 2" descr="C:\Users\Arhiv\Desktop\Березинец К.И\1980 торжественная регистрация рождения детей в семьях Окуневых и Шандыбиных1.jpg"/>
          <p:cNvPicPr>
            <a:picLocks noGrp="1" noChangeAspect="1" noChangeArrowheads="1"/>
          </p:cNvPicPr>
          <p:nvPr>
            <p:ph idx="1"/>
          </p:nvPr>
        </p:nvPicPr>
        <p:blipFill>
          <a:blip r:embed="rId2"/>
          <a:srcRect/>
          <a:stretch>
            <a:fillRect/>
          </a:stretch>
        </p:blipFill>
        <p:spPr bwMode="auto">
          <a:xfrm>
            <a:off x="146260" y="3364070"/>
            <a:ext cx="6497450" cy="4268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3205684"/>
          </a:xfrm>
        </p:spPr>
        <p:txBody>
          <a:bodyPr/>
          <a:lstStyle/>
          <a:p>
            <a:r>
              <a:rPr lang="ru-RU" dirty="0" err="1" smtClean="0">
                <a:solidFill>
                  <a:srgbClr val="FFC000"/>
                </a:solidFill>
                <a:latin typeface="Arial Black" pitchFamily="34" charset="0"/>
              </a:rPr>
              <a:t>Амуро-Балтийску</a:t>
            </a:r>
            <a:r>
              <a:rPr lang="ru-RU" dirty="0" smtClean="0">
                <a:solidFill>
                  <a:srgbClr val="FFC000"/>
                </a:solidFill>
                <a:latin typeface="Arial Black" pitchFamily="34" charset="0"/>
              </a:rPr>
              <a:t> - 80 лет, 1987 г.</a:t>
            </a:r>
            <a:br>
              <a:rPr lang="ru-RU" dirty="0" smtClean="0">
                <a:solidFill>
                  <a:srgbClr val="FFC000"/>
                </a:solidFill>
                <a:latin typeface="Arial Black" pitchFamily="34" charset="0"/>
              </a:rPr>
            </a:br>
            <a:r>
              <a:rPr lang="ru-RU" dirty="0" smtClean="0"/>
              <a:t/>
            </a:r>
            <a:br>
              <a:rPr lang="ru-RU" dirty="0" smtClean="0"/>
            </a:br>
            <a:r>
              <a:rPr lang="ru-RU" sz="2400" dirty="0" smtClean="0"/>
              <a:t>В </a:t>
            </a:r>
            <a:r>
              <a:rPr lang="ru-RU" sz="2400" dirty="0" smtClean="0"/>
              <a:t>верхнем </a:t>
            </a:r>
            <a:r>
              <a:rPr lang="ru-RU" sz="2400" dirty="0" smtClean="0"/>
              <a:t>ряду </a:t>
            </a:r>
            <a:r>
              <a:rPr lang="ru-RU" sz="2400" dirty="0" smtClean="0"/>
              <a:t>справа стоит</a:t>
            </a:r>
            <a:r>
              <a:rPr lang="ru-RU" sz="2400" dirty="0" smtClean="0"/>
              <a:t/>
            </a:r>
            <a:br>
              <a:rPr lang="ru-RU" sz="2400" dirty="0" smtClean="0"/>
            </a:br>
            <a:r>
              <a:rPr lang="ru-RU" sz="2400" dirty="0" smtClean="0"/>
              <a:t>Березинец Клавдия Ивановна</a:t>
            </a:r>
            <a:endParaRPr lang="ru-RU" sz="2400" dirty="0"/>
          </a:p>
        </p:txBody>
      </p:sp>
      <p:pic>
        <p:nvPicPr>
          <p:cNvPr id="36867" name="Picture 3" descr="C:\Users\Arhiv\Desktop\Березинец К.И\1987, Амуро-Балтийску 80 лет1.jpg"/>
          <p:cNvPicPr>
            <a:picLocks noGrp="1" noChangeAspect="1" noChangeArrowheads="1"/>
          </p:cNvPicPr>
          <p:nvPr>
            <p:ph idx="1"/>
          </p:nvPr>
        </p:nvPicPr>
        <p:blipFill>
          <a:blip r:embed="rId2"/>
          <a:srcRect/>
          <a:stretch>
            <a:fillRect/>
          </a:stretch>
        </p:blipFill>
        <p:spPr bwMode="auto">
          <a:xfrm>
            <a:off x="357166" y="3786182"/>
            <a:ext cx="6215106" cy="43049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ln w="6350">
                  <a:solidFill>
                    <a:schemeClr val="accent4">
                      <a:lumMod val="50000"/>
                    </a:schemeClr>
                  </a:solidFill>
                </a:ln>
                <a:solidFill>
                  <a:srgbClr val="FFC000"/>
                </a:solidFill>
                <a:latin typeface="Arial Black" pitchFamily="34" charset="0"/>
              </a:rPr>
              <a:t>Празднование 80-летия </a:t>
            </a:r>
            <a:r>
              <a:rPr lang="ru-RU" sz="3200" dirty="0" err="1" smtClean="0">
                <a:ln w="6350">
                  <a:solidFill>
                    <a:schemeClr val="accent4">
                      <a:lumMod val="50000"/>
                    </a:schemeClr>
                  </a:solidFill>
                </a:ln>
                <a:solidFill>
                  <a:srgbClr val="FFC000"/>
                </a:solidFill>
                <a:latin typeface="Arial Black" pitchFamily="34" charset="0"/>
              </a:rPr>
              <a:t>Амуро-Балтийска</a:t>
            </a:r>
            <a:r>
              <a:rPr lang="ru-RU" sz="3200" dirty="0" smtClean="0">
                <a:ln w="6350">
                  <a:solidFill>
                    <a:schemeClr val="accent4">
                      <a:lumMod val="50000"/>
                    </a:schemeClr>
                  </a:solidFill>
                </a:ln>
                <a:solidFill>
                  <a:srgbClr val="FFC000"/>
                </a:solidFill>
                <a:latin typeface="Arial Black" pitchFamily="34" charset="0"/>
              </a:rPr>
              <a:t>, 1987 г.</a:t>
            </a:r>
            <a:endParaRPr lang="ru-RU" sz="3200" dirty="0">
              <a:ln w="6350">
                <a:solidFill>
                  <a:schemeClr val="accent4">
                    <a:lumMod val="50000"/>
                  </a:schemeClr>
                </a:solidFill>
              </a:ln>
              <a:solidFill>
                <a:srgbClr val="FFC000"/>
              </a:solidFill>
              <a:latin typeface="Arial Black" pitchFamily="34" charset="0"/>
            </a:endParaRPr>
          </a:p>
        </p:txBody>
      </p:sp>
      <p:pic>
        <p:nvPicPr>
          <p:cNvPr id="37890" name="Picture 2" descr="C:\Users\Arhiv\Desktop\Березинец К.И\1987, гп праздновании 80-летия Амуро-Балтийска1.jpg"/>
          <p:cNvPicPr>
            <a:picLocks noGrp="1" noChangeAspect="1" noChangeArrowheads="1"/>
          </p:cNvPicPr>
          <p:nvPr>
            <p:ph idx="1"/>
          </p:nvPr>
        </p:nvPicPr>
        <p:blipFill>
          <a:blip r:embed="rId2"/>
          <a:srcRect/>
          <a:stretch>
            <a:fillRect/>
          </a:stretch>
        </p:blipFill>
        <p:spPr bwMode="auto">
          <a:xfrm>
            <a:off x="1214422" y="2143108"/>
            <a:ext cx="4842195" cy="665653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2276990"/>
          </a:xfrm>
          <a:ln>
            <a:noFill/>
          </a:ln>
          <a:effectLst/>
        </p:spPr>
        <p:txBody>
          <a:bodyPr>
            <a:normAutofit fontScale="90000"/>
          </a:bodyPr>
          <a:lstStyle/>
          <a:p>
            <a:r>
              <a:rPr lang="ru-RU" sz="280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solidFill>
                <a:effectLst>
                  <a:outerShdw blurRad="50800" dist="40000" dir="5400000" algn="tl" rotWithShape="0">
                    <a:srgbClr val="000000">
                      <a:shade val="5000"/>
                      <a:satMod val="120000"/>
                      <a:alpha val="33000"/>
                    </a:srgbClr>
                  </a:outerShdw>
                </a:effectLst>
              </a:rPr>
              <a:t>Черноусова Валентина Владимировна проработала заведующей клубом </a:t>
            </a:r>
            <a:r>
              <a:rPr lang="ru-RU" sz="2800" dirty="0" err="1"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solidFill>
                <a:effectLst>
                  <a:outerShdw blurRad="50800" dist="40000" dir="5400000" algn="tl" rotWithShape="0">
                    <a:srgbClr val="000000">
                      <a:shade val="5000"/>
                      <a:satMod val="120000"/>
                      <a:alpha val="33000"/>
                    </a:srgbClr>
                  </a:outerShdw>
                </a:effectLst>
              </a:rPr>
              <a:t>Амуро-Балтийска</a:t>
            </a:r>
            <a:r>
              <a:rPr lang="ru-RU" sz="280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solidFill>
                <a:effectLst>
                  <a:outerShdw blurRad="50800" dist="40000" dir="5400000" algn="tl" rotWithShape="0">
                    <a:srgbClr val="000000">
                      <a:shade val="5000"/>
                      <a:satMod val="120000"/>
                      <a:alpha val="33000"/>
                    </a:srgbClr>
                  </a:outerShdw>
                </a:effectLst>
              </a:rPr>
              <a:t> более 10 лет (на фото слева, рядом стоит Березинец К.И.), 1988 г.</a:t>
            </a:r>
            <a:endParaRPr lang="ru-RU" sz="280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solidFill>
              <a:effectLst>
                <a:outerShdw blurRad="50800" dist="40000" dir="5400000" algn="tl" rotWithShape="0">
                  <a:srgbClr val="000000">
                    <a:shade val="5000"/>
                    <a:satMod val="120000"/>
                    <a:alpha val="33000"/>
                  </a:srgbClr>
                </a:outerShdw>
              </a:effectLst>
            </a:endParaRPr>
          </a:p>
        </p:txBody>
      </p:sp>
      <p:pic>
        <p:nvPicPr>
          <p:cNvPr id="38914" name="Picture 2" descr="C:\Users\Arhiv\Desktop\Березинец К.И\1988 с Черноусовой Валентиной Владимировной1.jpg"/>
          <p:cNvPicPr>
            <a:picLocks noGrp="1" noChangeAspect="1" noChangeArrowheads="1"/>
          </p:cNvPicPr>
          <p:nvPr>
            <p:ph idx="1"/>
          </p:nvPr>
        </p:nvPicPr>
        <p:blipFill>
          <a:blip r:embed="rId2"/>
          <a:srcRect/>
          <a:stretch>
            <a:fillRect/>
          </a:stretch>
        </p:blipFill>
        <p:spPr bwMode="auto">
          <a:xfrm>
            <a:off x="214291" y="3071802"/>
            <a:ext cx="6400584" cy="44220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2705618"/>
          </a:xfrm>
        </p:spPr>
        <p:txBody>
          <a:bodyPr>
            <a:normAutofit fontScale="90000"/>
          </a:bodyPr>
          <a:lstStyle/>
          <a:p>
            <a:r>
              <a:rPr lang="ru-RU" dirty="0" smtClean="0">
                <a:ln w="6350">
                  <a:solidFill>
                    <a:schemeClr val="accent4">
                      <a:lumMod val="50000"/>
                    </a:schemeClr>
                  </a:solidFill>
                </a:ln>
                <a:solidFill>
                  <a:srgbClr val="FFC000"/>
                </a:solidFill>
                <a:latin typeface="Arial Black" pitchFamily="34" charset="0"/>
              </a:rPr>
              <a:t>Проводы зимы на озере, 1991г.</a:t>
            </a:r>
            <a:r>
              <a:rPr lang="ru-RU" dirty="0" smtClean="0"/>
              <a:t/>
            </a:r>
            <a:br>
              <a:rPr lang="ru-RU" dirty="0" smtClean="0"/>
            </a:br>
            <a:r>
              <a:rPr lang="ru-RU" dirty="0" smtClean="0"/>
              <a:t> </a:t>
            </a:r>
            <a:r>
              <a:rPr lang="ru-RU" sz="2200" dirty="0" smtClean="0">
                <a:solidFill>
                  <a:srgbClr val="CCFF33"/>
                </a:solidFill>
              </a:rPr>
              <a:t>Вспоминаются проводы зимы, ежегодно проводили в марте, на озере. Ставили столб, вешали живого петуха и бутылку коньяка, была организована торговля.</a:t>
            </a:r>
            <a:r>
              <a:rPr lang="ru-RU" sz="2200" dirty="0" smtClean="0"/>
              <a:t/>
            </a:r>
            <a:br>
              <a:rPr lang="ru-RU" sz="2200" dirty="0" smtClean="0"/>
            </a:br>
            <a:endParaRPr lang="ru-RU" sz="2200" dirty="0"/>
          </a:p>
        </p:txBody>
      </p:sp>
      <p:pic>
        <p:nvPicPr>
          <p:cNvPr id="39938" name="Picture 2" descr="C:\Users\Arhiv\Desktop\Березинец К.И\1991, проводы зимы на озере1.jpg"/>
          <p:cNvPicPr>
            <a:picLocks noGrp="1" noChangeAspect="1" noChangeArrowheads="1"/>
          </p:cNvPicPr>
          <p:nvPr>
            <p:ph idx="1"/>
          </p:nvPr>
        </p:nvPicPr>
        <p:blipFill>
          <a:blip r:embed="rId2"/>
          <a:srcRect/>
          <a:stretch>
            <a:fillRect/>
          </a:stretch>
        </p:blipFill>
        <p:spPr bwMode="auto">
          <a:xfrm>
            <a:off x="142852" y="3071802"/>
            <a:ext cx="6560792" cy="4409890"/>
          </a:xfrm>
          <a:prstGeom prst="rect">
            <a:avLst/>
          </a:prstGeom>
          <a:ln>
            <a:noFill/>
          </a:ln>
          <a:effectLst>
            <a:softEdge rad="11250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3134246"/>
          </a:xfrm>
        </p:spPr>
        <p:txBody>
          <a:bodyPr>
            <a:noAutofit/>
          </a:bodyPr>
          <a:lstStyle/>
          <a:p>
            <a:r>
              <a:rPr lang="ru-RU" sz="3200" dirty="0" smtClean="0">
                <a:ln w="6350">
                  <a:solidFill>
                    <a:schemeClr val="accent4">
                      <a:lumMod val="75000"/>
                    </a:schemeClr>
                  </a:solidFill>
                </a:ln>
                <a:solidFill>
                  <a:srgbClr val="FFFF00"/>
                </a:solidFill>
              </a:rPr>
              <a:t>Курсы повышения квалификации для </a:t>
            </a:r>
            <a:r>
              <a:rPr lang="ru-RU" sz="3200" dirty="0" err="1" smtClean="0">
                <a:ln w="6350">
                  <a:solidFill>
                    <a:schemeClr val="accent4">
                      <a:lumMod val="75000"/>
                    </a:schemeClr>
                  </a:solidFill>
                </a:ln>
                <a:solidFill>
                  <a:srgbClr val="FFFF00"/>
                </a:solidFill>
              </a:rPr>
              <a:t>спредседателей</a:t>
            </a:r>
            <a:r>
              <a:rPr lang="ru-RU" sz="3200" dirty="0" smtClean="0">
                <a:ln w="6350">
                  <a:solidFill>
                    <a:schemeClr val="accent4">
                      <a:lumMod val="75000"/>
                    </a:schemeClr>
                  </a:solidFill>
                </a:ln>
                <a:solidFill>
                  <a:srgbClr val="FFFF00"/>
                </a:solidFill>
              </a:rPr>
              <a:t> исполкомов сельских и поселковых советов, Благовещенск,</a:t>
            </a:r>
            <a:br>
              <a:rPr lang="ru-RU" sz="3200" dirty="0" smtClean="0">
                <a:ln w="6350">
                  <a:solidFill>
                    <a:schemeClr val="accent4">
                      <a:lumMod val="75000"/>
                    </a:schemeClr>
                  </a:solidFill>
                </a:ln>
                <a:solidFill>
                  <a:srgbClr val="FFFF00"/>
                </a:solidFill>
              </a:rPr>
            </a:br>
            <a:r>
              <a:rPr lang="ru-RU" sz="3200" dirty="0" smtClean="0">
                <a:ln w="6350">
                  <a:solidFill>
                    <a:schemeClr val="accent4">
                      <a:lumMod val="75000"/>
                    </a:schemeClr>
                  </a:solidFill>
                </a:ln>
                <a:solidFill>
                  <a:srgbClr val="FFFF00"/>
                </a:solidFill>
              </a:rPr>
              <a:t> апрель 1990 </a:t>
            </a:r>
            <a:endParaRPr lang="ru-RU" sz="3200" dirty="0">
              <a:ln w="6350">
                <a:solidFill>
                  <a:schemeClr val="accent4">
                    <a:lumMod val="75000"/>
                  </a:schemeClr>
                </a:solidFill>
              </a:ln>
              <a:solidFill>
                <a:srgbClr val="FFFF00"/>
              </a:solidFill>
            </a:endParaRPr>
          </a:p>
        </p:txBody>
      </p:sp>
      <p:pic>
        <p:nvPicPr>
          <p:cNvPr id="1026" name="Picture 2" descr="C:\Users\Arhiv\Desktop\Березинец К.И\апрель 1990, курсы повышения квалификации для спредседателей исполкомов сельских и поселковых советов, Благовещенск1.jpg"/>
          <p:cNvPicPr>
            <a:picLocks noGrp="1" noChangeAspect="1" noChangeArrowheads="1"/>
          </p:cNvPicPr>
          <p:nvPr>
            <p:ph idx="1"/>
          </p:nvPr>
        </p:nvPicPr>
        <p:blipFill>
          <a:blip r:embed="rId2"/>
          <a:srcRect/>
          <a:stretch>
            <a:fillRect/>
          </a:stretch>
        </p:blipFill>
        <p:spPr bwMode="auto">
          <a:xfrm>
            <a:off x="357166" y="4214810"/>
            <a:ext cx="6172200" cy="415606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Arhiv\Desktop\Березинец К.И\WhatsApp Image 2021-03-19 at 12.58.27 (2) 2001.jpeg"/>
          <p:cNvPicPr>
            <a:picLocks noGrp="1" noChangeAspect="1" noChangeArrowheads="1"/>
          </p:cNvPicPr>
          <p:nvPr>
            <p:ph idx="1"/>
          </p:nvPr>
        </p:nvPicPr>
        <p:blipFill>
          <a:blip r:embed="rId2"/>
          <a:srcRect/>
          <a:stretch>
            <a:fillRect/>
          </a:stretch>
        </p:blipFill>
        <p:spPr bwMode="auto">
          <a:xfrm>
            <a:off x="469031" y="285750"/>
            <a:ext cx="5919937" cy="8501063"/>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42900" y="428596"/>
            <a:ext cx="6172200" cy="8286808"/>
          </a:xfrm>
        </p:spPr>
        <p:txBody>
          <a:bodyPr>
            <a:normAutofit fontScale="77500" lnSpcReduction="20000"/>
            <a:scene3d>
              <a:camera prst="orthographicFront"/>
              <a:lightRig rig="flat" dir="tl">
                <a:rot lat="0" lon="0" rev="6600000"/>
              </a:lightRig>
            </a:scene3d>
            <a:sp3d extrusionH="25400" contourW="8890">
              <a:bevelT w="38100" h="31750"/>
              <a:contourClr>
                <a:schemeClr val="accent2">
                  <a:shade val="75000"/>
                </a:schemeClr>
              </a:contourClr>
            </a:sp3d>
          </a:bodyPr>
          <a:lstStyle/>
          <a:p>
            <a:pPr marL="177800" indent="-41275" algn="just">
              <a:buNone/>
            </a:pPr>
            <a:r>
              <a:rPr lang="ru-RU" sz="2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		«…Когда развалился Советский Союз, пережили страшное время. Резкий спад уровня жизни населения. Было очень трудно осознавать, что войны нет, а вокруг разруха.</a:t>
            </a:r>
          </a:p>
          <a:p>
            <a:pPr marL="177800" indent="-41275" algn="just">
              <a:buNone/>
            </a:pPr>
            <a:r>
              <a:rPr lang="ru-RU" sz="2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		В 2002 году закрылось отделение совхоза, в конце апреля из Овсянки на конях прискакали мужики и перегнали через р. Уркан в с. Овсянку дойное стадо коров. Когда коров выгоняли из фермы на улицу, голодные коровы ревели, метались. Плакали всем селом, вместе с доярками. Без слез об этом вспоминать невозможно и сейчас.</a:t>
            </a:r>
          </a:p>
          <a:p>
            <a:pPr marL="177800" indent="-41275" algn="just">
              <a:buNone/>
            </a:pPr>
            <a:r>
              <a:rPr lang="ru-RU" sz="2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		Отделение закрылось, работать стало негде, у людей не было денег, нечем было кормить детей. </a:t>
            </a:r>
          </a:p>
          <a:p>
            <a:pPr marL="177800" indent="-41275" algn="just">
              <a:buNone/>
            </a:pPr>
            <a:r>
              <a:rPr lang="ru-RU" sz="2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		Пережить все это было сложно, но опускать руки не имели права. Не вправе было раскисать, поддаваться эмоциям. Нужно было помогать людям решать социально бытовые вопросы, оформлять пенсии досрочно по сокращению. Нужно было учиться работать в новых условиях.</a:t>
            </a:r>
          </a:p>
          <a:p>
            <a:pPr marL="177800" indent="-41275" algn="just">
              <a:buNone/>
            </a:pPr>
            <a:r>
              <a:rPr lang="ru-RU" sz="2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Black" pitchFamily="34" charset="0"/>
              </a:rPr>
              <a:t>		Боролись за сохранение от сокращения своих учреждений: детского сада, школы, клуба. И сохранили при поддержке главы района Николая Ивановича Лихогруда. Спасибо ему за это!...»</a:t>
            </a:r>
          </a:p>
          <a:p>
            <a:endParaRPr lang="ru-RU" sz="2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2777056"/>
          </a:xfrm>
        </p:spPr>
        <p:style>
          <a:lnRef idx="1">
            <a:schemeClr val="accent3"/>
          </a:lnRef>
          <a:fillRef idx="2">
            <a:schemeClr val="accent3"/>
          </a:fillRef>
          <a:effectRef idx="1">
            <a:schemeClr val="accent3"/>
          </a:effectRef>
          <a:fontRef idx="minor">
            <a:schemeClr val="dk1"/>
          </a:fontRef>
        </p:style>
        <p:txBody>
          <a:bodyPr>
            <a:normAutofit fontScale="90000"/>
          </a:bodyPr>
          <a:lstStyle/>
          <a:p>
            <a:r>
              <a:rPr lang="ru-RU" sz="3200" dirty="0" smtClean="0"/>
              <a:t>Курсы в областной администрации</a:t>
            </a:r>
            <a:r>
              <a:rPr lang="ru-RU" dirty="0" smtClean="0"/>
              <a:t/>
            </a:r>
            <a:br>
              <a:rPr lang="ru-RU" dirty="0" smtClean="0"/>
            </a:br>
            <a:r>
              <a:rPr lang="ru-RU" dirty="0" smtClean="0"/>
              <a:t> </a:t>
            </a:r>
            <a:r>
              <a:rPr lang="ru-RU" sz="2800" dirty="0" smtClean="0"/>
              <a:t>Благовещенск, 2002-2004</a:t>
            </a:r>
            <a:br>
              <a:rPr lang="ru-RU" sz="2800" dirty="0" smtClean="0"/>
            </a:br>
            <a:r>
              <a:rPr lang="ru-RU" sz="2800" dirty="0" smtClean="0"/>
              <a:t>Слева направо: </a:t>
            </a:r>
            <a:r>
              <a:rPr lang="ru-RU" sz="2800" dirty="0" err="1" smtClean="0"/>
              <a:t>Шулепов</a:t>
            </a:r>
            <a:r>
              <a:rPr lang="ru-RU" sz="2800" dirty="0" smtClean="0"/>
              <a:t> </a:t>
            </a:r>
            <a:r>
              <a:rPr lang="ru-RU" sz="2800" dirty="0" err="1" smtClean="0"/>
              <a:t>С.М.,Бурумова</a:t>
            </a:r>
            <a:r>
              <a:rPr lang="ru-RU" sz="2800" dirty="0" smtClean="0"/>
              <a:t> Л.Н., </a:t>
            </a:r>
            <a:r>
              <a:rPr lang="ru-RU" sz="2800" dirty="0" err="1" smtClean="0"/>
              <a:t>Матвеевская</a:t>
            </a:r>
            <a:r>
              <a:rPr lang="ru-RU" sz="2800" dirty="0" smtClean="0"/>
              <a:t> Л.А., </a:t>
            </a:r>
            <a:r>
              <a:rPr lang="ru-RU" sz="2800" dirty="0" err="1" smtClean="0"/>
              <a:t>Кунсайтес</a:t>
            </a:r>
            <a:r>
              <a:rPr lang="ru-RU" sz="2800" dirty="0" smtClean="0"/>
              <a:t> В.К., Березинец К.И., Перелыгина Н.М.</a:t>
            </a:r>
            <a:endParaRPr lang="ru-RU" sz="2800" dirty="0"/>
          </a:p>
        </p:txBody>
      </p:sp>
      <p:pic>
        <p:nvPicPr>
          <p:cNvPr id="40962" name="Picture 2" descr="C:\Users\Arhiv\Desktop\Березинец К.И\2002-2004 , Благовещенск, курсы в областной администрации.jpg"/>
          <p:cNvPicPr>
            <a:picLocks noGrp="1" noChangeAspect="1" noChangeArrowheads="1"/>
          </p:cNvPicPr>
          <p:nvPr>
            <p:ph idx="1"/>
          </p:nvPr>
        </p:nvPicPr>
        <p:blipFill>
          <a:blip r:embed="rId2"/>
          <a:srcRect/>
          <a:stretch>
            <a:fillRect/>
          </a:stretch>
        </p:blipFill>
        <p:spPr bwMode="auto">
          <a:xfrm>
            <a:off x="243084" y="3618511"/>
            <a:ext cx="6400626" cy="43110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Users\Arhiv\Desktop\Березинец К.И\WhatsApp Image 2021-03-19 at 12.58.27 2006.jpeg"/>
          <p:cNvPicPr>
            <a:picLocks noGrp="1" noChangeAspect="1" noChangeArrowheads="1"/>
          </p:cNvPicPr>
          <p:nvPr>
            <p:ph idx="1"/>
          </p:nvPr>
        </p:nvPicPr>
        <p:blipFill>
          <a:blip r:embed="rId2"/>
          <a:srcRect/>
          <a:stretch>
            <a:fillRect/>
          </a:stretch>
        </p:blipFill>
        <p:spPr bwMode="auto">
          <a:xfrm>
            <a:off x="500042" y="285720"/>
            <a:ext cx="6027578" cy="8277875"/>
          </a:xfrm>
          <a:prstGeom prst="rect">
            <a:avLst/>
          </a:prstGeom>
          <a:ln>
            <a:noFill/>
          </a:ln>
          <a:effectLst>
            <a:softEdge rad="1125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66" y="357158"/>
            <a:ext cx="6172200" cy="2919932"/>
          </a:xfrm>
        </p:spPr>
        <p:style>
          <a:lnRef idx="0">
            <a:schemeClr val="accent2"/>
          </a:lnRef>
          <a:fillRef idx="3">
            <a:schemeClr val="accent2"/>
          </a:fillRef>
          <a:effectRef idx="3">
            <a:schemeClr val="accent2"/>
          </a:effectRef>
          <a:fontRef idx="minor">
            <a:schemeClr val="lt1"/>
          </a:fontRef>
        </p:style>
        <p:txBody>
          <a:bodyPr>
            <a:normAutofit/>
          </a:bodyPr>
          <a:lstStyle/>
          <a:p>
            <a:r>
              <a:rPr lang="ru-RU" sz="2000" dirty="0" smtClean="0">
                <a:ln w="6350">
                  <a:solidFill>
                    <a:schemeClr val="accent5">
                      <a:lumMod val="50000"/>
                    </a:schemeClr>
                  </a:solidFill>
                </a:ln>
                <a:solidFill>
                  <a:srgbClr val="FFC000"/>
                </a:solidFill>
                <a:effectLst>
                  <a:outerShdw blurRad="50800" dist="38100" dir="2700000" algn="tl" rotWithShape="0">
                    <a:prstClr val="black">
                      <a:alpha val="40000"/>
                    </a:prstClr>
                  </a:outerShdw>
                </a:effectLst>
                <a:latin typeface="Arial Black" pitchFamily="34" charset="0"/>
              </a:rPr>
              <a:t>1сентября 1999 года в Амуро-Балтийской школе </a:t>
            </a:r>
            <a:br>
              <a:rPr lang="ru-RU" sz="2000" dirty="0" smtClean="0">
                <a:ln w="6350">
                  <a:solidFill>
                    <a:schemeClr val="accent5">
                      <a:lumMod val="50000"/>
                    </a:schemeClr>
                  </a:solidFill>
                </a:ln>
                <a:solidFill>
                  <a:srgbClr val="FFC000"/>
                </a:solidFill>
                <a:effectLst>
                  <a:outerShdw blurRad="50800" dist="38100" dir="2700000" algn="tl" rotWithShape="0">
                    <a:prstClr val="black">
                      <a:alpha val="40000"/>
                    </a:prstClr>
                  </a:outerShdw>
                </a:effectLst>
                <a:latin typeface="Arial Black" pitchFamily="34" charset="0"/>
              </a:rPr>
            </a:br>
            <a:r>
              <a:rPr lang="ru-RU" sz="2000" dirty="0" smtClean="0">
                <a:ln w="6350">
                  <a:solidFill>
                    <a:schemeClr val="accent5">
                      <a:lumMod val="50000"/>
                    </a:schemeClr>
                  </a:solidFill>
                </a:ln>
                <a:solidFill>
                  <a:srgbClr val="FFC000"/>
                </a:solidFill>
                <a:effectLst>
                  <a:outerShdw blurRad="50800" dist="38100" dir="2700000" algn="tl" rotWithShape="0">
                    <a:prstClr val="black">
                      <a:alpha val="40000"/>
                    </a:prstClr>
                  </a:outerShdw>
                </a:effectLst>
                <a:latin typeface="Arial Black" pitchFamily="34" charset="0"/>
              </a:rPr>
              <a:t>Слева направо: Матвеева Марина Васильевна-учитель, Андрюшко Екатерина Васильевна-директор школы, Толубаева Наталья Васильевна-специалист сельсовета, Березинец Клавдия Ивановна – глава сельсовета</a:t>
            </a:r>
            <a:endParaRPr lang="ru-RU" sz="2000" dirty="0">
              <a:ln w="6350">
                <a:solidFill>
                  <a:schemeClr val="accent5">
                    <a:lumMod val="50000"/>
                  </a:schemeClr>
                </a:solidFill>
              </a:ln>
              <a:solidFill>
                <a:srgbClr val="FFC000"/>
              </a:solidFill>
              <a:effectLst>
                <a:outerShdw blurRad="50800" dist="38100" dir="2700000" algn="tl" rotWithShape="0">
                  <a:prstClr val="black">
                    <a:alpha val="40000"/>
                  </a:prstClr>
                </a:outerShdw>
              </a:effectLst>
              <a:latin typeface="Arial Black" pitchFamily="34" charset="0"/>
            </a:endParaRPr>
          </a:p>
        </p:txBody>
      </p:sp>
      <p:pic>
        <p:nvPicPr>
          <p:cNvPr id="3074" name="Picture 2" descr="C:\Users\Arhiv\Desktop\Березинец К.И\1сент 1999 Амуро-Балтийская школаМатвеева Марина Васильевна-учитель. Андрюшко Екатерина Васильевна-директор, Толубаева Нат.Васильевна-специалист сельсовета, Березинец КИ1.jpg"/>
          <p:cNvPicPr>
            <a:picLocks noGrp="1" noChangeAspect="1" noChangeArrowheads="1"/>
          </p:cNvPicPr>
          <p:nvPr>
            <p:ph idx="1"/>
          </p:nvPr>
        </p:nvPicPr>
        <p:blipFill>
          <a:blip r:embed="rId2"/>
          <a:srcRect/>
          <a:stretch>
            <a:fillRect/>
          </a:stretch>
        </p:blipFill>
        <p:spPr bwMode="auto">
          <a:xfrm>
            <a:off x="142852" y="4143372"/>
            <a:ext cx="6502634" cy="4594252"/>
          </a:xfrm>
          <a:prstGeom prst="ellipse">
            <a:avLst/>
          </a:prstGeom>
          <a:ln>
            <a:noFill/>
          </a:ln>
          <a:effectLst>
            <a:softEdge rad="112500"/>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90" y="357158"/>
            <a:ext cx="6429420" cy="3562874"/>
          </a:xfrm>
        </p:spPr>
        <p:txBody>
          <a:bodyPr>
            <a:normAutofit/>
          </a:bodyPr>
          <a:lstStyle/>
          <a:p>
            <a:r>
              <a:rPr lang="ru-RU" dirty="0" smtClean="0">
                <a:ln w="6350">
                  <a:solidFill>
                    <a:schemeClr val="accent5">
                      <a:lumMod val="75000"/>
                    </a:schemeClr>
                  </a:solidFill>
                </a:ln>
                <a:solidFill>
                  <a:srgbClr val="FFC000"/>
                </a:solidFill>
              </a:rPr>
              <a:t>На совещании в районной администрации,</a:t>
            </a:r>
            <a:br>
              <a:rPr lang="ru-RU" dirty="0" smtClean="0">
                <a:ln w="6350">
                  <a:solidFill>
                    <a:schemeClr val="accent5">
                      <a:lumMod val="75000"/>
                    </a:schemeClr>
                  </a:solidFill>
                </a:ln>
                <a:solidFill>
                  <a:srgbClr val="FFC000"/>
                </a:solidFill>
              </a:rPr>
            </a:br>
            <a:r>
              <a:rPr lang="ru-RU" dirty="0" smtClean="0">
                <a:ln w="6350">
                  <a:solidFill>
                    <a:schemeClr val="accent5">
                      <a:lumMod val="75000"/>
                    </a:schemeClr>
                  </a:solidFill>
                </a:ln>
                <a:solidFill>
                  <a:srgbClr val="FFC000"/>
                </a:solidFill>
              </a:rPr>
              <a:t> апрель 2003</a:t>
            </a:r>
            <a:br>
              <a:rPr lang="ru-RU" dirty="0" smtClean="0">
                <a:ln w="6350">
                  <a:solidFill>
                    <a:schemeClr val="accent5">
                      <a:lumMod val="75000"/>
                    </a:schemeClr>
                  </a:solidFill>
                </a:ln>
                <a:solidFill>
                  <a:srgbClr val="FFC000"/>
                </a:solidFill>
              </a:rPr>
            </a:br>
            <a:r>
              <a:rPr lang="ru-RU" sz="3100" dirty="0" smtClean="0">
                <a:ln w="6350">
                  <a:solidFill>
                    <a:schemeClr val="accent5">
                      <a:lumMod val="75000"/>
                    </a:schemeClr>
                  </a:solidFill>
                </a:ln>
                <a:solidFill>
                  <a:srgbClr val="FFC000"/>
                </a:solidFill>
              </a:rPr>
              <a:t>Вторая </a:t>
            </a:r>
            <a:r>
              <a:rPr lang="ru-RU" sz="3100" dirty="0" smtClean="0">
                <a:ln w="6350">
                  <a:solidFill>
                    <a:schemeClr val="accent5">
                      <a:lumMod val="75000"/>
                    </a:schemeClr>
                  </a:solidFill>
                </a:ln>
                <a:solidFill>
                  <a:srgbClr val="FFC000"/>
                </a:solidFill>
              </a:rPr>
              <a:t>слева </a:t>
            </a:r>
            <a:r>
              <a:rPr lang="ru-RU" sz="3100" dirty="0" smtClean="0">
                <a:ln w="6350">
                  <a:solidFill>
                    <a:schemeClr val="accent5">
                      <a:lumMod val="75000"/>
                    </a:schemeClr>
                  </a:solidFill>
                </a:ln>
                <a:solidFill>
                  <a:srgbClr val="FFC000"/>
                </a:solidFill>
              </a:rPr>
              <a:t>– Березинец К.И.</a:t>
            </a:r>
            <a:endParaRPr lang="ru-RU" sz="3100" dirty="0">
              <a:ln w="6350">
                <a:solidFill>
                  <a:schemeClr val="accent5">
                    <a:lumMod val="75000"/>
                  </a:schemeClr>
                </a:solidFill>
              </a:ln>
              <a:solidFill>
                <a:srgbClr val="FFC000"/>
              </a:solidFill>
            </a:endParaRPr>
          </a:p>
        </p:txBody>
      </p:sp>
      <p:pic>
        <p:nvPicPr>
          <p:cNvPr id="4098" name="Picture 2" descr="C:\Users\Arhiv\Desktop\Березинец К.И\АПРЕЛЬ 2003, НА СОВЕЩАНИИ В РАЙОННОЙ АДМИНИСТРАЦИИ1.jpg"/>
          <p:cNvPicPr>
            <a:picLocks noGrp="1" noChangeAspect="1" noChangeArrowheads="1"/>
          </p:cNvPicPr>
          <p:nvPr>
            <p:ph idx="1"/>
          </p:nvPr>
        </p:nvPicPr>
        <p:blipFill>
          <a:blip r:embed="rId2"/>
          <a:srcRect/>
          <a:stretch>
            <a:fillRect/>
          </a:stretch>
        </p:blipFill>
        <p:spPr bwMode="auto">
          <a:xfrm>
            <a:off x="214290" y="4500562"/>
            <a:ext cx="6453268" cy="40005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2562742"/>
          </a:xfrm>
          <a:noFill/>
          <a:ln>
            <a:noFill/>
          </a:ln>
        </p:spPr>
        <p:txBody>
          <a:bodyPr>
            <a:normAutofit/>
          </a:bodyPr>
          <a:lstStyle/>
          <a:p>
            <a:r>
              <a:rPr lang="ru-RU" sz="4000" dirty="0" smtClean="0">
                <a:ln w="6350">
                  <a:solidFill>
                    <a:schemeClr val="accent2">
                      <a:lumMod val="50000"/>
                    </a:schemeClr>
                  </a:solidFill>
                </a:ln>
                <a:solidFill>
                  <a:srgbClr val="FFC000"/>
                </a:solidFill>
              </a:rPr>
              <a:t>Районный семинар для глав, с. Ивановка, Зейский район, </a:t>
            </a:r>
            <a:br>
              <a:rPr lang="ru-RU" sz="4000" dirty="0" smtClean="0">
                <a:ln w="6350">
                  <a:solidFill>
                    <a:schemeClr val="accent2">
                      <a:lumMod val="50000"/>
                    </a:schemeClr>
                  </a:solidFill>
                </a:ln>
                <a:solidFill>
                  <a:srgbClr val="FFC000"/>
                </a:solidFill>
              </a:rPr>
            </a:br>
            <a:r>
              <a:rPr lang="ru-RU" sz="4000" dirty="0" smtClean="0">
                <a:ln w="6350">
                  <a:solidFill>
                    <a:schemeClr val="accent2">
                      <a:lumMod val="50000"/>
                    </a:schemeClr>
                  </a:solidFill>
                </a:ln>
                <a:solidFill>
                  <a:srgbClr val="FFC000"/>
                </a:solidFill>
              </a:rPr>
              <a:t> ноябрь 2000 г. </a:t>
            </a:r>
            <a:endParaRPr lang="ru-RU" sz="4000" dirty="0">
              <a:ln w="6350">
                <a:solidFill>
                  <a:schemeClr val="accent2">
                    <a:lumMod val="50000"/>
                  </a:schemeClr>
                </a:solidFill>
              </a:ln>
              <a:solidFill>
                <a:srgbClr val="FFC000"/>
              </a:solidFill>
            </a:endParaRPr>
          </a:p>
        </p:txBody>
      </p:sp>
      <p:pic>
        <p:nvPicPr>
          <p:cNvPr id="5122" name="Picture 2" descr="C:\Users\Arhiv\Desktop\Березинец К.И\ноябрь 2000 с. Ивановка, районный семинар для глав1.jpg"/>
          <p:cNvPicPr>
            <a:picLocks noGrp="1" noChangeAspect="1" noChangeArrowheads="1"/>
          </p:cNvPicPr>
          <p:nvPr>
            <p:ph idx="1"/>
          </p:nvPr>
        </p:nvPicPr>
        <p:blipFill>
          <a:blip r:embed="rId2"/>
          <a:srcRect/>
          <a:stretch>
            <a:fillRect/>
          </a:stretch>
        </p:blipFill>
        <p:spPr bwMode="auto">
          <a:xfrm>
            <a:off x="285728" y="4000496"/>
            <a:ext cx="6288499" cy="45005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00" y="366184"/>
            <a:ext cx="6172200" cy="3205684"/>
          </a:xfrm>
        </p:spPr>
        <p:txBody>
          <a:bodyPr>
            <a:normAutofit fontScale="90000"/>
          </a:bodyPr>
          <a:lstStyle/>
          <a:p>
            <a:r>
              <a:rPr lang="ru-RU" sz="3200" dirty="0" smtClean="0">
                <a:ln w="6350">
                  <a:solidFill>
                    <a:schemeClr val="accent2">
                      <a:lumMod val="75000"/>
                    </a:schemeClr>
                  </a:solidFill>
                </a:ln>
                <a:solidFill>
                  <a:srgbClr val="FFC000"/>
                </a:solidFill>
              </a:rPr>
              <a:t>Один человек спросил мудреца: “На чем держится земля?”. Мудрец пожал ему руку и ответил: “Ты чувствуешь тепло пожатия наших рук? Вот на этом и держится земля!”.</a:t>
            </a:r>
            <a:r>
              <a:rPr lang="ru-RU" dirty="0" smtClean="0"/>
              <a:t/>
            </a:r>
            <a:br>
              <a:rPr lang="ru-RU" dirty="0" smtClean="0"/>
            </a:br>
            <a:endParaRPr lang="ru-RU" dirty="0"/>
          </a:p>
        </p:txBody>
      </p:sp>
      <p:pic>
        <p:nvPicPr>
          <p:cNvPr id="7170" name="Picture 2"/>
          <p:cNvPicPr>
            <a:picLocks noGrp="1" noChangeAspect="1" noChangeArrowheads="1"/>
          </p:cNvPicPr>
          <p:nvPr>
            <p:ph idx="1"/>
          </p:nvPr>
        </p:nvPicPr>
        <p:blipFill>
          <a:blip r:embed="rId2"/>
          <a:srcRect/>
          <a:stretch>
            <a:fillRect/>
          </a:stretch>
        </p:blipFill>
        <p:spPr bwMode="auto">
          <a:xfrm>
            <a:off x="214290" y="3929058"/>
            <a:ext cx="6429420" cy="416907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66" y="285720"/>
            <a:ext cx="6172200" cy="4214842"/>
          </a:xfrm>
        </p:spPr>
        <p:txBody>
          <a:bodyPr>
            <a:normAutofit fontScale="90000"/>
            <a:scene3d>
              <a:camera prst="orthographicFront"/>
              <a:lightRig rig="balanced" dir="t">
                <a:rot lat="0" lon="0" rev="2100000"/>
              </a:lightRig>
            </a:scene3d>
            <a:sp3d extrusionH="57150" prstMaterial="metal">
              <a:bevelT w="38100" h="25400"/>
              <a:contourClr>
                <a:schemeClr val="bg2"/>
              </a:contourClr>
            </a:sp3d>
          </a:bodyPr>
          <a:lstStyle/>
          <a:p>
            <a:pPr algn="just"/>
            <a:r>
              <a:rPr lang="ru-RU" sz="1800" dirty="0" smtClean="0">
                <a:ln w="50800"/>
                <a:solidFill>
                  <a:schemeClr val="bg1">
                    <a:shade val="50000"/>
                  </a:schemeClr>
                </a:solidFill>
                <a:effectLst/>
              </a:rPr>
              <a:t>           </a:t>
            </a:r>
            <a:br>
              <a:rPr lang="ru-RU" sz="1800" dirty="0" smtClean="0">
                <a:ln w="50800"/>
                <a:solidFill>
                  <a:schemeClr val="bg1">
                    <a:shade val="50000"/>
                  </a:schemeClr>
                </a:solidFill>
                <a:effectLst/>
              </a:rPr>
            </a:br>
            <a:r>
              <a:rPr lang="ru-RU" sz="1800" dirty="0" smtClean="0">
                <a:ln w="50800"/>
                <a:solidFill>
                  <a:schemeClr val="bg1">
                    <a:shade val="50000"/>
                  </a:schemeClr>
                </a:solidFill>
                <a:effectLst/>
                <a:latin typeface="Arial Black" pitchFamily="34" charset="0"/>
              </a:rPr>
              <a:t>           </a:t>
            </a:r>
            <a:r>
              <a:rPr lang="ru-RU" sz="2000" dirty="0" smtClean="0">
                <a:ln w="50800"/>
                <a:solidFill>
                  <a:srgbClr val="FFC000"/>
                </a:solidFill>
                <a:effectLst/>
                <a:latin typeface="Arial Black" pitchFamily="34" charset="0"/>
              </a:rPr>
              <a:t>«41 год работы в должности, сначала -  председателя сельсовета, затем - главы администрации много это или мало? Как посмотреть…. А вообще-то… много. За это время выросло не одно поколение в селе, многих уже нет в живых, а живут их дети, внуки. Вот вместе с этими простыми людьми работала и живу я. Что давало мне силы? Это прежде всего вера людей в меня, как в человека, это и помогало работать…</a:t>
            </a:r>
            <a:br>
              <a:rPr lang="ru-RU" sz="2000" dirty="0" smtClean="0">
                <a:ln w="50800"/>
                <a:solidFill>
                  <a:srgbClr val="FFC000"/>
                </a:solidFill>
                <a:effectLst/>
                <a:latin typeface="Arial Black" pitchFamily="34" charset="0"/>
              </a:rPr>
            </a:br>
            <a:r>
              <a:rPr lang="ru-RU" sz="2000" dirty="0" smtClean="0">
                <a:ln w="50800"/>
                <a:solidFill>
                  <a:srgbClr val="FFC000"/>
                </a:solidFill>
                <a:effectLst/>
                <a:latin typeface="Arial Black" pitchFamily="34" charset="0"/>
              </a:rPr>
              <a:t>        …Вся моя жизнь убедила меня в том, что никогда не надо бояться трудностей. Главное в нашей работе было и остается -  отдавать людям душевное тепло, время и силы».</a:t>
            </a:r>
            <a:r>
              <a:rPr lang="ru-RU" sz="1800" dirty="0" smtClean="0">
                <a:ln w="50800"/>
                <a:solidFill>
                  <a:srgbClr val="FFC000"/>
                </a:solidFill>
                <a:effectLst/>
                <a:latin typeface="Arial Black" pitchFamily="34" charset="0"/>
              </a:rPr>
              <a:t/>
            </a:r>
            <a:br>
              <a:rPr lang="ru-RU" sz="1800" dirty="0" smtClean="0">
                <a:ln w="50800"/>
                <a:solidFill>
                  <a:srgbClr val="FFC000"/>
                </a:solidFill>
                <a:effectLst/>
                <a:latin typeface="Arial Black" pitchFamily="34" charset="0"/>
              </a:rPr>
            </a:br>
            <a:r>
              <a:rPr lang="ru-RU" sz="1600" dirty="0" smtClean="0">
                <a:ln w="50800"/>
                <a:solidFill>
                  <a:schemeClr val="bg1">
                    <a:shade val="50000"/>
                  </a:schemeClr>
                </a:solidFill>
                <a:effectLst/>
              </a:rPr>
              <a:t/>
            </a:r>
            <a:br>
              <a:rPr lang="ru-RU" sz="1600" dirty="0" smtClean="0">
                <a:ln w="50800"/>
                <a:solidFill>
                  <a:schemeClr val="bg1">
                    <a:shade val="50000"/>
                  </a:schemeClr>
                </a:solidFill>
                <a:effectLst/>
              </a:rPr>
            </a:br>
            <a:endParaRPr lang="ru-RU" sz="1600" dirty="0">
              <a:ln w="50800"/>
              <a:solidFill>
                <a:schemeClr val="bg1">
                  <a:shade val="50000"/>
                </a:schemeClr>
              </a:solidFill>
              <a:effectLst/>
            </a:endParaRPr>
          </a:p>
        </p:txBody>
      </p:sp>
      <p:pic>
        <p:nvPicPr>
          <p:cNvPr id="6147" name="Picture 3"/>
          <p:cNvPicPr>
            <a:picLocks noGrp="1" noChangeAspect="1" noChangeArrowheads="1"/>
          </p:cNvPicPr>
          <p:nvPr>
            <p:ph idx="1"/>
          </p:nvPr>
        </p:nvPicPr>
        <p:blipFill>
          <a:blip r:embed="rId2"/>
          <a:srcRect/>
          <a:stretch>
            <a:fillRect/>
          </a:stretch>
        </p:blipFill>
        <p:spPr bwMode="auto">
          <a:xfrm>
            <a:off x="357166" y="4786314"/>
            <a:ext cx="6172200" cy="4077730"/>
          </a:xfrm>
          <a:prstGeom prst="rect">
            <a:avLst/>
          </a:prstGeom>
          <a:noFill/>
          <a:ln w="9525">
            <a:noFill/>
            <a:miter lim="800000"/>
            <a:headEnd/>
            <a:tailEnd/>
          </a:ln>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Arhiv\Desktop\Березинец К.И\WhatsApp Image 2021-03-19 at 12.58.28 сухомесов (1).jpeg"/>
          <p:cNvPicPr>
            <a:picLocks noGrp="1" noChangeAspect="1" noChangeArrowheads="1"/>
          </p:cNvPicPr>
          <p:nvPr>
            <p:ph idx="1"/>
          </p:nvPr>
        </p:nvPicPr>
        <p:blipFill>
          <a:blip r:embed="rId2"/>
          <a:srcRect/>
          <a:stretch>
            <a:fillRect/>
          </a:stretch>
        </p:blipFill>
        <p:spPr bwMode="auto">
          <a:xfrm>
            <a:off x="361691" y="357188"/>
            <a:ext cx="6134617" cy="8501062"/>
          </a:xfrm>
          <a:prstGeom prst="rect">
            <a:avLst/>
          </a:prstGeom>
          <a:ln>
            <a:noFill/>
          </a:ln>
          <a:effectLst>
            <a:softEdge rad="11250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p:cNvPicPr>
            <a:picLocks noGrp="1" noChangeAspect="1" noChangeArrowheads="1"/>
          </p:cNvPicPr>
          <p:nvPr>
            <p:ph idx="1"/>
          </p:nvPr>
        </p:nvPicPr>
        <p:blipFill>
          <a:blip r:embed="rId2"/>
          <a:srcRect/>
          <a:stretch>
            <a:fillRect/>
          </a:stretch>
        </p:blipFill>
        <p:spPr bwMode="auto">
          <a:xfrm>
            <a:off x="571153" y="642938"/>
            <a:ext cx="5715693" cy="8072437"/>
          </a:xfrm>
          <a:prstGeom prst="rect">
            <a:avLst/>
          </a:prstGeom>
          <a:ln>
            <a:noFill/>
          </a:ln>
          <a:effectLst>
            <a:softEdge rad="112500"/>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1618</TotalTime>
  <Words>289</Words>
  <Application>Microsoft Office PowerPoint</Application>
  <PresentationFormat>Экран (4:3)</PresentationFormat>
  <Paragraphs>43</Paragraphs>
  <Slides>28</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28</vt:i4>
      </vt:variant>
    </vt:vector>
  </HeadingPairs>
  <TitlesOfParts>
    <vt:vector size="29" baseType="lpstr">
      <vt:lpstr>Апекс</vt:lpstr>
      <vt:lpstr>История одного председателя</vt:lpstr>
      <vt:lpstr>Березинец Клавдия Ивановна </vt:lpstr>
      <vt:lpstr>«..Главное в нашей работе было и остается -  отдавать людям душевное тепло, время и силы…»  К.И.Березинец</vt:lpstr>
      <vt:lpstr>Березинец (Валиахметова) Клавдия Ивановна  Родилась 21 февраля 1947 года в п. Первый лесопункт, Зейского района, Амурской области. В свидетельстве о рождении и в последующих документах дата рождения – 21 марта 1947 г.</vt:lpstr>
      <vt:lpstr>Слайд 5</vt:lpstr>
      <vt:lpstr> В январе 1967 года в отделение приехали работать выпускницы БСХТ Валентина Шаповалова бухгалтером и Мария Судакова (Кузьменко) зоотехником. Познакомились, сдружились. Работа объединяла. Ходили вместе в кино. Совместно с зоотехником стали проводить учебу с доярками   Слева направо: Валентина Шаповалова, бухгалтер, Мария Судакова (Кузьменко), зоотехник,  Клавдия Валиахметова (Березинец), ветеринарный фельдшер 5-го отделения совхоза «Зейский»</vt:lpstr>
      <vt:lpstr>Слайд 7</vt:lpstr>
      <vt:lpstr>  Верхний ряд (слева направо): Полина Федоровна Леван (заведующая клубом), Березинец Клавдия Ивановна (председатель исполкома)  Нижний ряд (слева направо): Абрамова Валентина Васильевна, Митрошина Наталья Антоновна (заведующая детским садом), Узлова Анна Петровна (заведующая медпунктом)  [1971-1972]  </vt:lpstr>
      <vt:lpstr>               С совхозом жили дружно, помогали во всех делах. Проводили субботники, воскресники. В 70-е годы на зерновом дворе, когда сушилки не успевали сушить зерно, выходили в ночные смены, до 3 часов ночи лопатами перелопачивали зерно, чтобы не попрело.            Белили животноводческие фермы, телятники. Летние лагеря готовили для скота. Дойки на Чертовом озере, на Заречном чистили, белили, красили, убирали станки для телят. Работали на сенокосах. Участвовали в уборке корнеплодов (турнепса). Кормили, поили телят, когда телятницы грипповали. Коров доили. Приходили все работники учреждений и пенсионерочки.  Сельское хозяйство развивалось. В 80-х годах была отстроена новая современная ферма. Общее поголовье насчитывало около 500 голов (300 дойного стада, 200 молодняк на откорме).           План по валовому надою и по сдаче молока государству всегда отделение выполняло. Также выполнялись планы по среднесуточным привесам молодняка и в сдаче мяса государству.  План по валовому надою и по сдаче молока государству всегда отделение выполняло. Также выполнялись планы по среднесуточным привесам молодняка и в сдаче мяса государству                                                              Полеводы заготавливали сено, выращивали кукурузу, закладывали силос, заготавливали сенаж естественных трав.             В основном сеялся овес, пшеницу, гречку.            В зимнее время полеводы работали на фермах, завозили корма, обеспечивали котельные отделения топливом (заготавливали дрова), занимались ремонтом сельхозтехники.    </vt:lpstr>
      <vt:lpstr>В клубе проводили мероприятия, на которых гуляли всем селом. Отмечали День работников  сельского хозяйства. Празднование Дня работников сельского хозяйства в Амуро-Балтийском клубе, 1976 г</vt:lpstr>
      <vt:lpstr>Березинец Клавдия Ивановна проводит торжественную регистрацию рождения  Зыкиной Лены,  1978 г.</vt:lpstr>
      <vt:lpstr>Торжественная регистрация рождения детей в семьях Окуневых и Шандыбиных.  1980 г.</vt:lpstr>
      <vt:lpstr>Амуро-Балтийску - 80 лет, 1987 г.  В верхнем ряду справа стоит Березинец Клавдия Ивановна</vt:lpstr>
      <vt:lpstr>Празднование 80-летия Амуро-Балтийска, 1987 г.</vt:lpstr>
      <vt:lpstr>Черноусова Валентина Владимировна проработала заведующей клубом Амуро-Балтийска более 10 лет (на фото слева, рядом стоит Березинец К.И.), 1988 г.</vt:lpstr>
      <vt:lpstr>Проводы зимы на озере, 1991г.  Вспоминаются проводы зимы, ежегодно проводили в марте, на озере. Ставили столб, вешали живого петуха и бутылку коньяка, была организована торговля. </vt:lpstr>
      <vt:lpstr>Курсы повышения квалификации для спредседателей исполкомов сельских и поселковых советов, Благовещенск,  апрель 1990 </vt:lpstr>
      <vt:lpstr>Слайд 18</vt:lpstr>
      <vt:lpstr>Слайд 19</vt:lpstr>
      <vt:lpstr>Курсы в областной администрации  Благовещенск, 2002-2004 Слева направо: Шулепов С.М.,Бурумова Л.Н., Матвеевская Л.А., Кунсайтес В.К., Березинец К.И., Перелыгина Н.М.</vt:lpstr>
      <vt:lpstr>Слайд 21</vt:lpstr>
      <vt:lpstr>1сентября 1999 года в Амуро-Балтийской школе  Слева направо: Матвеева Марина Васильевна-учитель, Андрюшко Екатерина Васильевна-директор школы, Толубаева Наталья Васильевна-специалист сельсовета, Березинец Клавдия Ивановна – глава сельсовета</vt:lpstr>
      <vt:lpstr>На совещании в районной администрации,  апрель 2003 Вторая слева – Березинец К.И.</vt:lpstr>
      <vt:lpstr>Районный семинар для глав, с. Ивановка, Зейский район,   ноябрь 2000 г. </vt:lpstr>
      <vt:lpstr>Один человек спросил мудреца: “На чем держится земля?”. Мудрец пожал ему руку и ответил: “Ты чувствуешь тепло пожатия наших рук? Вот на этом и держится земля!”. </vt:lpstr>
      <vt:lpstr>                       «41 год работы в должности, сначала -  председателя сельсовета, затем - главы администрации много это или мало? Как посмотреть…. А вообще-то… много. За это время выросло не одно поколение в селе, многих уже нет в живых, а живут их дети, внуки. Вот вместе с этими простыми людьми работала и живу я. Что давало мне силы? Это прежде всего вера людей в меня, как в человека, это и помогало работать…         …Вся моя жизнь убедила меня в том, что никогда не надо бояться трудностей. Главное в нашей работе было и остается -  отдавать людям душевное тепло, время и силы».  </vt:lpstr>
      <vt:lpstr>Слайд 27</vt:lpstr>
      <vt:lpstr>Слайд 28</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Arhiv</dc:creator>
  <cp:lastModifiedBy>Arhiv</cp:lastModifiedBy>
  <cp:revision>155</cp:revision>
  <dcterms:created xsi:type="dcterms:W3CDTF">2021-04-14T06:48:57Z</dcterms:created>
  <dcterms:modified xsi:type="dcterms:W3CDTF">2021-04-22T05:14:39Z</dcterms:modified>
</cp:coreProperties>
</file>