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9"/>
  </p:notesMasterIdLst>
  <p:sldIdLst>
    <p:sldId id="256" r:id="rId2"/>
    <p:sldId id="257" r:id="rId3"/>
    <p:sldId id="258" r:id="rId4"/>
    <p:sldId id="270" r:id="rId5"/>
    <p:sldId id="259" r:id="rId6"/>
    <p:sldId id="260" r:id="rId7"/>
    <p:sldId id="261" r:id="rId8"/>
    <p:sldId id="262" r:id="rId9"/>
    <p:sldId id="263" r:id="rId10"/>
    <p:sldId id="264" r:id="rId11"/>
    <p:sldId id="265" r:id="rId12"/>
    <p:sldId id="268"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Animation="0">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86" autoAdjust="0"/>
  </p:normalViewPr>
  <p:slideViewPr>
    <p:cSldViewPr>
      <p:cViewPr varScale="1">
        <p:scale>
          <a:sx n="105" d="100"/>
          <a:sy n="105" d="100"/>
        </p:scale>
        <p:origin x="-1698" y="3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67" d="100"/>
          <a:sy n="67" d="100"/>
        </p:scale>
        <p:origin x="-2688" y="-8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D38A19-6998-4ACC-B4CB-0D63C47EC2A4}" type="datetimeFigureOut">
              <a:rPr lang="ru-RU" smtClean="0"/>
              <a:pPr/>
              <a:t>05.11.2020</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59C9420-12D5-462F-BC63-13DA89779FAD}" type="slidenum">
              <a:rPr lang="ru-RU" smtClean="0"/>
              <a:pPr/>
              <a:t>‹#›</a:t>
            </a:fld>
            <a:endParaRPr lang="ru-RU"/>
          </a:p>
        </p:txBody>
      </p:sp>
    </p:spTree>
    <p:extLst>
      <p:ext uri="{BB962C8B-B14F-4D97-AF65-F5344CB8AC3E}">
        <p14:creationId xmlns:p14="http://schemas.microsoft.com/office/powerpoint/2010/main" val="56422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D59C9420-12D5-462F-BC63-13DA89779FAD}"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BE6F78FE-EB9C-44DF-8923-7D532BE8AEC4}" type="slidenum">
              <a:rPr lang="ru-RU" smtClean="0"/>
              <a:pPr/>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BE6F78FE-EB9C-44DF-8923-7D532BE8AEC4}"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FDC2C604-1E5A-40BB-BC24-4077E0B75932}" type="datetimeFigureOut">
              <a:rPr lang="ru-RU" smtClean="0"/>
              <a:pPr/>
              <a:t>05.11.2020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E6F78FE-EB9C-44DF-8923-7D532BE8AEC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FDC2C604-1E5A-40BB-BC24-4077E0B75932}" type="datetimeFigureOut">
              <a:rPr lang="ru-RU" smtClean="0"/>
              <a:pPr/>
              <a:t>05.11.2020</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E6F78FE-EB9C-44DF-8923-7D532BE8AEC4}"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1285860"/>
            <a:ext cx="7772400" cy="1457334"/>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r>
              <a:rPr lang="ru-RU" dirty="0" smtClean="0">
                <a:latin typeface="Arial Black" pitchFamily="34" charset="0"/>
              </a:rPr>
              <a:t>Никто не забыт, ничто не забыто…</a:t>
            </a:r>
            <a:endParaRPr lang="ru-RU" dirty="0">
              <a:latin typeface="Arial Black" pitchFamily="34" charset="0"/>
            </a:endParaRPr>
          </a:p>
        </p:txBody>
      </p:sp>
      <p:sp>
        <p:nvSpPr>
          <p:cNvPr id="3" name="Подзаголовок 2"/>
          <p:cNvSpPr>
            <a:spLocks noGrp="1"/>
          </p:cNvSpPr>
          <p:nvPr>
            <p:ph type="subTitle" idx="1"/>
          </p:nvPr>
        </p:nvSpPr>
        <p:spPr>
          <a:xfrm>
            <a:off x="1357290" y="3286124"/>
            <a:ext cx="6400800" cy="1752600"/>
          </a:xfrm>
          <a:effectLst>
            <a:outerShdw blurRad="50800" dist="38100" dir="18900000" algn="bl" rotWithShape="0">
              <a:prstClr val="black">
                <a:alpha val="40000"/>
              </a:prstClr>
            </a:outerShdw>
          </a:effectLst>
        </p:spPr>
        <p:txBody>
          <a:bodyPr/>
          <a:lstStyle/>
          <a:p>
            <a:r>
              <a:rPr lang="ru-RU" dirty="0" smtClean="0">
                <a:solidFill>
                  <a:srgbClr val="FF0000"/>
                </a:solidFill>
                <a:latin typeface="Impact" pitchFamily="34" charset="0"/>
              </a:rPr>
              <a:t>75-летию Победы в Великой Отечественной войне посвящается</a:t>
            </a:r>
            <a:endParaRPr lang="ru-RU" dirty="0">
              <a:solidFill>
                <a:srgbClr val="FF0000"/>
              </a:solidFill>
              <a:latin typeface="Impact" pitchFamily="34" charset="0"/>
            </a:endParaRPr>
          </a:p>
        </p:txBody>
      </p:sp>
      <p:sp>
        <p:nvSpPr>
          <p:cNvPr id="5" name="TextBox 4"/>
          <p:cNvSpPr txBox="1"/>
          <p:nvPr/>
        </p:nvSpPr>
        <p:spPr>
          <a:xfrm>
            <a:off x="107504" y="5286388"/>
            <a:ext cx="8928992" cy="1200329"/>
          </a:xfrm>
          <a:prstGeom prst="rect">
            <a:avLst/>
          </a:prstGeom>
          <a:noFill/>
        </p:spPr>
        <p:txBody>
          <a:bodyPr wrap="square" rtlCol="0">
            <a:spAutoFit/>
          </a:bodyPr>
          <a:lstStyle/>
          <a:p>
            <a:pPr algn="ctr"/>
            <a:r>
              <a:rPr lang="ru-RU" dirty="0"/>
              <a:t>По документам архивных фондов муниципального архива </a:t>
            </a:r>
            <a:endParaRPr lang="ru-RU" dirty="0" smtClean="0"/>
          </a:p>
          <a:p>
            <a:pPr algn="ctr"/>
            <a:r>
              <a:rPr lang="ru-RU" dirty="0" smtClean="0"/>
              <a:t>Зейского </a:t>
            </a:r>
            <a:r>
              <a:rPr lang="ru-RU" dirty="0"/>
              <a:t>района Амурской области и воспоминаниям родственников ветеранов </a:t>
            </a:r>
            <a:endParaRPr lang="ru-RU" dirty="0" smtClean="0"/>
          </a:p>
          <a:p>
            <a:pPr algn="ctr"/>
            <a:r>
              <a:rPr lang="ru-RU" dirty="0" smtClean="0"/>
              <a:t>Великой </a:t>
            </a:r>
            <a:r>
              <a:rPr lang="ru-RU" dirty="0"/>
              <a:t>Отечественной войны </a:t>
            </a:r>
          </a:p>
          <a:p>
            <a:r>
              <a:rPr lang="ru-RU" dirty="0"/>
              <a:t> </a:t>
            </a:r>
          </a:p>
        </p:txBody>
      </p:sp>
    </p:spTree>
  </p:cSld>
  <p:clrMapOvr>
    <a:masterClrMapping/>
  </p:clrMapOvr>
  <p:transition advTm="5928"/>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229600" cy="714380"/>
          </a:xfrm>
          <a:ln w="9525">
            <a:solidFill>
              <a:schemeClr val="tx1"/>
            </a:solidFill>
          </a:ln>
          <a:effectLst>
            <a:outerShdw blurRad="50800" dist="38100" dir="5400000" algn="t" rotWithShape="0">
              <a:prstClr val="black">
                <a:alpha val="40000"/>
              </a:prstClr>
            </a:outerShdw>
          </a:effectLst>
        </p:spPr>
        <p:txBody>
          <a:bodyPr>
            <a:normAutofit fontScale="90000"/>
          </a:bodyPr>
          <a:lstStyle/>
          <a:p>
            <a:r>
              <a:rPr lang="ru-RU" dirty="0" smtClean="0"/>
              <a:t>АКТ О ВОЕННОЙ КАПИТУЛЯЦИИ</a:t>
            </a:r>
            <a:endParaRPr lang="ru-RU" dirty="0"/>
          </a:p>
        </p:txBody>
      </p:sp>
      <p:pic>
        <p:nvPicPr>
          <p:cNvPr id="5" name="Содержимое 4" descr="Акт о капитуляции 1945 рус1.jpg"/>
          <p:cNvPicPr>
            <a:picLocks noGrp="1" noChangeAspect="1"/>
          </p:cNvPicPr>
          <p:nvPr>
            <p:ph sz="half" idx="1"/>
          </p:nvPr>
        </p:nvPicPr>
        <p:blipFill>
          <a:blip r:embed="rId2" cstate="print"/>
          <a:stretch>
            <a:fillRect/>
          </a:stretch>
        </p:blipFill>
        <p:spPr>
          <a:xfrm>
            <a:off x="609047" y="1285860"/>
            <a:ext cx="3685545" cy="50006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Содержимое 5" descr="Акт о капитуляции 1945 рус2.jpg"/>
          <p:cNvPicPr>
            <a:picLocks noGrp="1" noChangeAspect="1"/>
          </p:cNvPicPr>
          <p:nvPr>
            <p:ph sz="half" idx="2"/>
          </p:nvPr>
        </p:nvPicPr>
        <p:blipFill>
          <a:blip r:embed="rId3" cstate="print"/>
          <a:stretch>
            <a:fillRect/>
          </a:stretch>
        </p:blipFill>
        <p:spPr>
          <a:xfrm>
            <a:off x="4714876" y="1285860"/>
            <a:ext cx="3786214" cy="49922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3446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rhiv\Desktop\Подборки материалов\75-летие Победы\Акт о капитуляции\Акт о капитуляции 1945 рус3.jpg"/>
          <p:cNvPicPr>
            <a:picLocks noChangeAspect="1" noChangeArrowheads="1"/>
          </p:cNvPicPr>
          <p:nvPr/>
        </p:nvPicPr>
        <p:blipFill>
          <a:blip r:embed="rId2" cstate="print"/>
          <a:srcRect/>
          <a:stretch>
            <a:fillRect/>
          </a:stretch>
        </p:blipFill>
        <p:spPr bwMode="auto">
          <a:xfrm>
            <a:off x="2285984" y="357166"/>
            <a:ext cx="4917315" cy="61436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advTm="9064"/>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8100000" algn="tr" rotWithShape="0">
              <a:prstClr val="black">
                <a:alpha val="40000"/>
              </a:prstClr>
            </a:outerShdw>
          </a:effectLst>
        </p:spPr>
        <p:txBody>
          <a:bodyPr>
            <a:normAutofit fontScale="90000"/>
          </a:bodyPr>
          <a:lstStyle/>
          <a:p>
            <a:r>
              <a:rPr lang="ru-RU" dirty="0" smtClean="0">
                <a:latin typeface="Impact" pitchFamily="34" charset="0"/>
              </a:rPr>
              <a:t>Подписание акта о капитуляции Германии</a:t>
            </a:r>
            <a:endParaRPr lang="ru-RU" dirty="0">
              <a:latin typeface="Impact" pitchFamily="34" charset="0"/>
            </a:endParaRPr>
          </a:p>
        </p:txBody>
      </p:sp>
      <p:pic>
        <p:nvPicPr>
          <p:cNvPr id="4" name="Содержимое 3" descr="1945 Подписание Акта о капитуляции Германии.jpg"/>
          <p:cNvPicPr>
            <a:picLocks noGrp="1" noChangeAspect="1"/>
          </p:cNvPicPr>
          <p:nvPr>
            <p:ph idx="1"/>
          </p:nvPr>
        </p:nvPicPr>
        <p:blipFill>
          <a:blip r:embed="rId2" cstate="print"/>
          <a:stretch>
            <a:fillRect/>
          </a:stretch>
        </p:blipFill>
        <p:spPr>
          <a:xfrm>
            <a:off x="1357290" y="1428736"/>
            <a:ext cx="6266544" cy="452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advTm="11716"/>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ln>
            <a:noFill/>
          </a:ln>
          <a:effectLst>
            <a:outerShdw blurRad="50800" dist="38100" dir="18900000" algn="b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a:noAutofit/>
          </a:bodyPr>
          <a:lstStyle/>
          <a:p>
            <a:pPr marL="514350" indent="-514350"/>
            <a:r>
              <a:rPr lang="ru-RU" sz="2800" b="1" dirty="0" smtClean="0"/>
              <a:t/>
            </a:r>
            <a:br>
              <a:rPr lang="ru-RU" sz="2800" b="1" dirty="0" smtClean="0"/>
            </a:br>
            <a:r>
              <a:rPr lang="ru-RU" sz="2800" b="1" dirty="0" smtClean="0">
                <a:latin typeface="Verdana" pitchFamily="34" charset="0"/>
                <a:ea typeface="Verdana" pitchFamily="34" charset="0"/>
                <a:cs typeface="Verdana" pitchFamily="34" charset="0"/>
              </a:rPr>
              <a:t>Сигова (Популова) Ульяна Нестеровна</a:t>
            </a:r>
            <a:r>
              <a:rPr lang="ru-RU" sz="2800" dirty="0" smtClean="0">
                <a:latin typeface="Verdana" pitchFamily="34" charset="0"/>
                <a:ea typeface="Verdana" pitchFamily="34" charset="0"/>
                <a:cs typeface="Verdana" pitchFamily="34" charset="0"/>
              </a:rPr>
              <a:t/>
            </a:r>
            <a:br>
              <a:rPr lang="ru-RU" sz="2800" dirty="0" smtClean="0">
                <a:latin typeface="Verdana" pitchFamily="34" charset="0"/>
                <a:ea typeface="Verdana" pitchFamily="34" charset="0"/>
                <a:cs typeface="Verdana" pitchFamily="34" charset="0"/>
              </a:rPr>
            </a:br>
            <a:r>
              <a:rPr lang="ru-RU" sz="2800" b="1" dirty="0" smtClean="0">
                <a:latin typeface="Verdana" pitchFamily="34" charset="0"/>
                <a:ea typeface="Verdana" pitchFamily="34" charset="0"/>
                <a:cs typeface="Verdana" pitchFamily="34" charset="0"/>
              </a:rPr>
              <a:t>(11.11.1924 – 27.10.2000)</a:t>
            </a:r>
            <a:r>
              <a:rPr lang="ru-RU" sz="2800" dirty="0" smtClean="0"/>
              <a:t/>
            </a:r>
            <a:br>
              <a:rPr lang="ru-RU" sz="2800" dirty="0" smtClean="0"/>
            </a:br>
            <a:endParaRPr lang="ru-RU" sz="2800" dirty="0"/>
          </a:p>
        </p:txBody>
      </p:sp>
      <p:pic>
        <p:nvPicPr>
          <p:cNvPr id="5" name="Содержимое 4" descr="IMG_20200421_125610_resized_20200421_050310028.jpg"/>
          <p:cNvPicPr>
            <a:picLocks noGrp="1" noChangeAspect="1"/>
          </p:cNvPicPr>
          <p:nvPr>
            <p:ph sz="half" idx="1"/>
          </p:nvPr>
        </p:nvPicPr>
        <p:blipFill>
          <a:blip r:embed="rId2" cstate="print"/>
          <a:stretch>
            <a:fillRect/>
          </a:stretch>
        </p:blipFill>
        <p:spPr>
          <a:xfrm>
            <a:off x="642910" y="1662028"/>
            <a:ext cx="3531345" cy="4578416"/>
          </a:xfrm>
          <a:prstGeom prst="rect">
            <a:avLst/>
          </a:prstGeom>
          <a:ln>
            <a:noFill/>
          </a:ln>
          <a:effectLst>
            <a:softEdge rad="112500"/>
          </a:effectLst>
        </p:spPr>
      </p:pic>
      <p:sp>
        <p:nvSpPr>
          <p:cNvPr id="4" name="Содержимое 3"/>
          <p:cNvSpPr>
            <a:spLocks noGrp="1"/>
          </p:cNvSpPr>
          <p:nvPr>
            <p:ph sz="half" idx="2"/>
          </p:nvPr>
        </p:nvSpPr>
        <p:spPr>
          <a:xfrm>
            <a:off x="4648200" y="1600200"/>
            <a:ext cx="3781452" cy="4829196"/>
          </a:xfrm>
          <a:ln w="9525">
            <a:solidFill>
              <a:schemeClr val="tx1"/>
            </a:solidFill>
          </a:ln>
          <a:effectLst>
            <a:glow rad="101600">
              <a:schemeClr val="accent2">
                <a:satMod val="175000"/>
                <a:alpha val="40000"/>
              </a:schemeClr>
            </a:glow>
          </a:effectLst>
        </p:spPr>
        <p:txBody>
          <a:bodyPr>
            <a:normAutofit fontScale="25000" lnSpcReduction="20000"/>
          </a:bodyPr>
          <a:lstStyle/>
          <a:p>
            <a:pPr marL="180000" indent="432000" algn="just" defTabSz="0">
              <a:spcBef>
                <a:spcPts val="0"/>
              </a:spcBef>
              <a:buNone/>
            </a:pPr>
            <a:endParaRPr lang="ru-RU" b="1" dirty="0" smtClean="0">
              <a:latin typeface="Times New Roman" pitchFamily="18" charset="0"/>
              <a:cs typeface="Times New Roman" pitchFamily="18" charset="0"/>
            </a:endParaRPr>
          </a:p>
          <a:p>
            <a:pPr marL="0" indent="432000" algn="just" defTabSz="0">
              <a:spcBef>
                <a:spcPts val="0"/>
              </a:spcBef>
              <a:buNone/>
            </a:pPr>
            <a:r>
              <a:rPr lang="ru-RU" sz="4000" b="1" dirty="0" smtClean="0">
                <a:latin typeface="Times New Roman" pitchFamily="18" charset="0"/>
                <a:cs typeface="Times New Roman" pitchFamily="18" charset="0"/>
              </a:rPr>
              <a:t>	Родилась </a:t>
            </a:r>
            <a:r>
              <a:rPr lang="ru-RU" sz="4000" b="1" dirty="0">
                <a:latin typeface="Times New Roman" pitchFamily="18" charset="0"/>
                <a:cs typeface="Times New Roman" pitchFamily="18" charset="0"/>
              </a:rPr>
              <a:t>11 ноября 1924 года в городе Кургане. До войны жила </a:t>
            </a:r>
            <a:r>
              <a:rPr lang="ru-RU" sz="4000" b="1" dirty="0" smtClean="0">
                <a:latin typeface="Times New Roman" pitchFamily="18" charset="0"/>
                <a:cs typeface="Times New Roman" pitchFamily="18" charset="0"/>
              </a:rPr>
              <a:t>в городе </a:t>
            </a:r>
            <a:r>
              <a:rPr lang="ru-RU" sz="4000" b="1" dirty="0">
                <a:latin typeface="Times New Roman" pitchFamily="18" charset="0"/>
                <a:cs typeface="Times New Roman" pitchFamily="18" charset="0"/>
              </a:rPr>
              <a:t>Абакане Хакасской АО.</a:t>
            </a:r>
          </a:p>
          <a:p>
            <a:pPr marL="0" indent="432000" algn="just" defTabSz="0">
              <a:spcBef>
                <a:spcPts val="0"/>
              </a:spcBef>
              <a:buNone/>
            </a:pPr>
            <a:r>
              <a:rPr lang="ru-RU" sz="4000" b="1" dirty="0">
                <a:latin typeface="Times New Roman" pitchFamily="18" charset="0"/>
                <a:cs typeface="Times New Roman" pitchFamily="18" charset="0"/>
              </a:rPr>
              <a:t>	В начале войны, 05.12.1942 была призвана Абаканским РВК Хакасской АО. На основании распоряжения начальника 1-й части Краевого  военного комиссариата Ульяна Нестеровна в составе команды из 16 человек, отправляется из военно-пересыльного пункта города Красноярска в расположение курсов отличных стрелков снайперской подготовки при Центральной школе Главвсеобуча НКО СССР, на станции Вишняки Ленинской железной дороги.</a:t>
            </a:r>
          </a:p>
          <a:p>
            <a:pPr marL="0" indent="432000" algn="just" defTabSz="0">
              <a:spcBef>
                <a:spcPts val="0"/>
              </a:spcBef>
              <a:buNone/>
            </a:pPr>
            <a:r>
              <a:rPr lang="ru-RU" sz="4000" b="1" dirty="0">
                <a:latin typeface="Times New Roman" pitchFamily="18" charset="0"/>
                <a:cs typeface="Times New Roman" pitchFamily="18" charset="0"/>
              </a:rPr>
              <a:t>	По окончании курсов была направлена снайпером в 69-й Гвардейский стрелковый полк. </a:t>
            </a:r>
          </a:p>
          <a:p>
            <a:pPr marL="0" indent="432000" algn="just">
              <a:spcBef>
                <a:spcPts val="0"/>
              </a:spcBef>
              <a:buNone/>
            </a:pPr>
            <a:r>
              <a:rPr lang="ru-RU" sz="4000" b="1" dirty="0">
                <a:latin typeface="Times New Roman" pitchFamily="18" charset="0"/>
                <a:cs typeface="Times New Roman" pitchFamily="18" charset="0"/>
              </a:rPr>
              <a:t>26 августа 1943 года Ульяна Нестеровна была награждена первой медалью «За боевые заслуги».</a:t>
            </a:r>
          </a:p>
          <a:p>
            <a:pPr marL="0" indent="432000" algn="just">
              <a:spcBef>
                <a:spcPts val="0"/>
              </a:spcBef>
              <a:buNone/>
            </a:pPr>
            <a:r>
              <a:rPr lang="ru-RU" sz="4000" b="1" dirty="0">
                <a:latin typeface="Times New Roman" pitchFamily="18" charset="0"/>
                <a:cs typeface="Times New Roman" pitchFamily="18" charset="0"/>
              </a:rPr>
              <a:t>Продолжая службу в 153-м запасном армейском стрелковом полку 21-й Гвардейской стрелковой дивизии 3-й Ударной армии Калининского фронта, 31 мая 1944 года Популова Ульяна Нестеровна получает медаль «За отвагу». </a:t>
            </a:r>
          </a:p>
          <a:p>
            <a:pPr marL="0" indent="432000" algn="just">
              <a:spcBef>
                <a:spcPts val="0"/>
              </a:spcBef>
              <a:buNone/>
            </a:pPr>
            <a:r>
              <a:rPr lang="ru-RU" sz="4000" b="1" dirty="0">
                <a:latin typeface="Times New Roman" pitchFamily="18" charset="0"/>
                <a:cs typeface="Times New Roman" pitchFamily="18" charset="0"/>
              </a:rPr>
              <a:t>В кратком конкретном изложении личного подвига, боевых заслуг характеризовалась как отличный снайпер. «…Смелая и решительная в бою. В совершенстве овладела своим боевым оружием. Умело выбирает огневую позицию и отлично маскируется. Уничтожила 45 немецких солдат и офицеров. Лично подготовила 9 снайперов…»</a:t>
            </a:r>
          </a:p>
          <a:p>
            <a:pPr marL="0" indent="432000" algn="just">
              <a:spcBef>
                <a:spcPts val="0"/>
              </a:spcBef>
              <a:buNone/>
            </a:pPr>
            <a:r>
              <a:rPr lang="ru-RU" sz="4000" b="1" dirty="0">
                <a:latin typeface="Times New Roman" pitchFamily="18" charset="0"/>
                <a:cs typeface="Times New Roman" pitchFamily="18" charset="0"/>
              </a:rPr>
              <a:t>	В 1944 году Популова Ульяна Нестеровна комиссована по заболеванию.</a:t>
            </a:r>
          </a:p>
          <a:p>
            <a:pPr marL="0" indent="432000" algn="just">
              <a:spcBef>
                <a:spcPts val="0"/>
              </a:spcBef>
              <a:buNone/>
            </a:pPr>
            <a:r>
              <a:rPr lang="ru-RU" sz="4000" b="1" dirty="0">
                <a:latin typeface="Times New Roman" pitchFamily="18" charset="0"/>
                <a:cs typeface="Times New Roman" pitchFamily="18" charset="0"/>
              </a:rPr>
              <a:t>В этом же году вышла замуж за Сигова Александра Сидоровичаю В браке родила четверых детей, одна из них Масютина Людмила Александровна, проживающая в настоящее время в поселке Огорон Зейского района Амурской </a:t>
            </a:r>
            <a:r>
              <a:rPr lang="ru-RU" sz="4000" b="1" dirty="0" smtClean="0">
                <a:latin typeface="Times New Roman" pitchFamily="18" charset="0"/>
                <a:cs typeface="Times New Roman" pitchFamily="18" charset="0"/>
              </a:rPr>
              <a:t>области.</a:t>
            </a:r>
            <a:endParaRPr lang="ru-RU" sz="4000" b="1" dirty="0">
              <a:latin typeface="Times New Roman" pitchFamily="18" charset="0"/>
              <a:cs typeface="Times New Roman" pitchFamily="18" charset="0"/>
            </a:endParaRPr>
          </a:p>
          <a:p>
            <a:pPr marL="0" indent="432000" algn="just">
              <a:spcBef>
                <a:spcPts val="0"/>
              </a:spcBef>
              <a:buNone/>
            </a:pPr>
            <a:r>
              <a:rPr lang="ru-RU" sz="4000" b="1" dirty="0" smtClean="0">
                <a:latin typeface="Times New Roman" pitchFamily="18" charset="0"/>
                <a:cs typeface="Times New Roman" pitchFamily="18" charset="0"/>
              </a:rPr>
              <a:t>       После </a:t>
            </a:r>
            <a:r>
              <a:rPr lang="ru-RU" sz="4000" b="1" dirty="0">
                <a:latin typeface="Times New Roman" pitchFamily="18" charset="0"/>
                <a:cs typeface="Times New Roman" pitchFamily="18" charset="0"/>
              </a:rPr>
              <a:t>войны жила в городе Черногорске, затем в поселке Балыкса в </a:t>
            </a:r>
            <a:r>
              <a:rPr lang="ru-RU" sz="4000" b="1" dirty="0" smtClean="0">
                <a:latin typeface="Times New Roman" pitchFamily="18" charset="0"/>
                <a:cs typeface="Times New Roman" pitchFamily="18" charset="0"/>
              </a:rPr>
              <a:t>Хакассии.  До </a:t>
            </a:r>
            <a:r>
              <a:rPr lang="ru-RU" sz="4000" b="1" dirty="0">
                <a:latin typeface="Times New Roman" pitchFamily="18" charset="0"/>
                <a:cs typeface="Times New Roman" pitchFamily="18" charset="0"/>
              </a:rPr>
              <a:t>выхода на пенсию работала в Балыксинском лесхозе бухгалтером</a:t>
            </a:r>
          </a:p>
          <a:p>
            <a:pPr marL="0" indent="432000" algn="just">
              <a:spcBef>
                <a:spcPts val="0"/>
              </a:spcBef>
              <a:buNone/>
            </a:pPr>
            <a:r>
              <a:rPr lang="ru-RU" sz="4000" b="1" dirty="0">
                <a:latin typeface="Times New Roman" pitchFamily="18" charset="0"/>
                <a:cs typeface="Times New Roman" pitchFamily="18" charset="0"/>
              </a:rPr>
              <a:t>С 20.05.1996 проживала в поселке Огорон Зейского района Амурской области.</a:t>
            </a:r>
          </a:p>
          <a:p>
            <a:pPr marL="0" indent="432000" algn="just">
              <a:spcBef>
                <a:spcPts val="0"/>
              </a:spcBef>
              <a:buNone/>
            </a:pPr>
            <a:r>
              <a:rPr lang="ru-RU" sz="4000" b="1" dirty="0">
                <a:latin typeface="Times New Roman" pitchFamily="18" charset="0"/>
                <a:cs typeface="Times New Roman" pitchFamily="18" charset="0"/>
              </a:rPr>
              <a:t>Умерла 27 октября 2000 года</a:t>
            </a:r>
          </a:p>
        </p:txBody>
      </p:sp>
    </p:spTree>
  </p:cSld>
  <p:clrMapOvr>
    <a:masterClrMapping/>
  </p:clrMapOvr>
  <p:transition advTm="77688"/>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Содержимое 4" descr="изображение 004.jpg"/>
          <p:cNvPicPr>
            <a:picLocks noGrp="1" noChangeAspect="1"/>
          </p:cNvPicPr>
          <p:nvPr>
            <p:ph sz="half" idx="1"/>
          </p:nvPr>
        </p:nvPicPr>
        <p:blipFill>
          <a:blip r:embed="rId2">
            <a:lum contrast="40000"/>
          </a:blip>
          <a:stretch>
            <a:fillRect/>
          </a:stretch>
        </p:blipFill>
        <p:spPr>
          <a:xfrm>
            <a:off x="714348" y="642918"/>
            <a:ext cx="3929090" cy="5374699"/>
          </a:xfrm>
          <a:prstGeom prst="rect">
            <a:avLst/>
          </a:prstGeom>
          <a:ln>
            <a:noFill/>
          </a:ln>
          <a:effectLst>
            <a:softEdge rad="112500"/>
          </a:effectLst>
        </p:spPr>
      </p:pic>
      <p:pic>
        <p:nvPicPr>
          <p:cNvPr id="6" name="Содержимое 5" descr="изображение 007.jpg"/>
          <p:cNvPicPr>
            <a:picLocks noGrp="1" noChangeAspect="1"/>
          </p:cNvPicPr>
          <p:nvPr>
            <p:ph sz="half" idx="2"/>
          </p:nvPr>
        </p:nvPicPr>
        <p:blipFill>
          <a:blip r:embed="rId3" cstate="print"/>
          <a:stretch>
            <a:fillRect/>
          </a:stretch>
        </p:blipFill>
        <p:spPr>
          <a:xfrm>
            <a:off x="4857752" y="642918"/>
            <a:ext cx="3929090" cy="5374699"/>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73056"/>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2700000" algn="tl" rotWithShape="0">
              <a:prstClr val="black">
                <a:alpha val="40000"/>
              </a:prstClr>
            </a:outerShdw>
          </a:effectLst>
        </p:spPr>
        <p:txBody>
          <a:bodyPr>
            <a:normAutofit fontScale="90000"/>
          </a:bodyPr>
          <a:lstStyle/>
          <a:p>
            <a:r>
              <a:rPr lang="ru-RU" b="1" dirty="0" smtClean="0"/>
              <a:t>Сараев Георгий Терентьевич (01.05.1924-15.02.1992)</a:t>
            </a:r>
            <a:endParaRPr lang="ru-RU" dirty="0"/>
          </a:p>
        </p:txBody>
      </p:sp>
      <p:pic>
        <p:nvPicPr>
          <p:cNvPr id="7" name="Содержимое 6" descr="фото1.jpg"/>
          <p:cNvPicPr>
            <a:picLocks noGrp="1" noChangeAspect="1"/>
          </p:cNvPicPr>
          <p:nvPr>
            <p:ph sz="half" idx="1"/>
          </p:nvPr>
        </p:nvPicPr>
        <p:blipFill>
          <a:blip r:embed="rId2"/>
          <a:stretch>
            <a:fillRect/>
          </a:stretch>
        </p:blipFill>
        <p:spPr>
          <a:xfrm>
            <a:off x="732521" y="1600200"/>
            <a:ext cx="3487957" cy="4525963"/>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714876" y="1571612"/>
            <a:ext cx="4038600" cy="4525963"/>
          </a:xfrm>
          <a:ln w="9525">
            <a:solidFill>
              <a:schemeClr val="tx1"/>
            </a:solidFill>
          </a:ln>
          <a:effectLst>
            <a:outerShdw blurRad="50800" dist="38100" algn="l" rotWithShape="0">
              <a:prstClr val="black">
                <a:alpha val="40000"/>
              </a:prstClr>
            </a:outerShdw>
          </a:effectLst>
        </p:spPr>
        <p:txBody>
          <a:bodyPr>
            <a:normAutofit fontScale="32500" lnSpcReduction="20000"/>
          </a:bodyPr>
          <a:lstStyle/>
          <a:p>
            <a:pPr marL="0" indent="342900" algn="ctr">
              <a:buNone/>
            </a:pPr>
            <a:endParaRPr lang="ru-RU" sz="2800" b="1" dirty="0" smtClean="0"/>
          </a:p>
          <a:p>
            <a:pPr marL="0" indent="342900" algn="ctr">
              <a:buNone/>
            </a:pPr>
            <a:r>
              <a:rPr lang="ru-RU" sz="2800" b="1" dirty="0" smtClean="0"/>
              <a:t>Из </a:t>
            </a:r>
            <a:r>
              <a:rPr lang="ru-RU" sz="2800" b="1" dirty="0"/>
              <a:t>сочинения Рыжковой Татьяны, ученицы Огоронской МС(п)ОШ Зейского  района Амурской области, внучки Сараева Георгия Терентьевича (01.05.1924-15.02.1992) </a:t>
            </a:r>
            <a:endParaRPr lang="ru-RU" sz="2800" dirty="0"/>
          </a:p>
          <a:p>
            <a:pPr marL="0" indent="342900" algn="ctr">
              <a:buNone/>
            </a:pPr>
            <a:r>
              <a:rPr lang="ru-RU" sz="2800" b="1" dirty="0"/>
              <a:t>«След войны в моей семье»</a:t>
            </a:r>
            <a:endParaRPr lang="ru-RU" sz="2800" dirty="0"/>
          </a:p>
          <a:p>
            <a:pPr marL="0" indent="342900" algn="just">
              <a:buNone/>
            </a:pPr>
            <a:r>
              <a:rPr lang="ru-RU" sz="2800" b="1" dirty="0"/>
              <a:t>… Родился Георгий Терентьевич в селении Боин-Цаган Борзинского района Читинской области. До войны рос в семье, где было 6 детей. Работал механиком в колхозе, имея три класса образования. Как боец Красной Армии, он проходил службу во Владивостоке. В 1941 году возвращался домой после демобилизации, а тут началась война. Поезд направили до Москвы, оттуда сразу на Сталинград. Воевал дед с 1941 года в бронетанковых войсках у маршала П.С. Рыбалко. Дошел до самого Берлина, затем 9 мая 1945 года был отправлен в Прагу (Чехословакия), потом в Австрию, где служил с 1945 года по 1947 год. </a:t>
            </a:r>
            <a:endParaRPr lang="ru-RU" sz="2800" dirty="0"/>
          </a:p>
          <a:p>
            <a:pPr marL="0" indent="342900" algn="just">
              <a:buNone/>
            </a:pPr>
            <a:r>
              <a:rPr lang="ru-RU" sz="2800" b="1" dirty="0"/>
              <a:t>Воевал мой дедушка на Волховском фронте, Северо-Западном, Калининском, Первом Прибалтийском, Первом Украинском фронтах. 23-му мотострелковому полку, в разведроте которого воевал дед, было присвоено звание «Гвардейский». В 1946 году в связи с этим знаменательным событием дед получил гвардейский знак. За боевые заслуги перед Отечеством в годы Великой Отечественной войны он был награждён Орденом Красной Звезды, Орденом Отечественной войны, медалью «За отвагу», медалью «За боевые заслуги», медалью «За освобождение Праги», медалью «За взятие Берлина», медалью «За победу над Германией». Также имеет благодарности от тов. Сталина: «За взятие гор. Тихвина», «За прорыв немецкой обороны на смоленском направлении и за овладение г. Духовщина», «За овладение гор. Львов и Перемышль», «За взятие гор. Бунцлау», «За овладение гор. Берлин», «За овладение гор. Дрезден», «За освобождение г. Прага». Как участник Великой Отечественной войны награждался всеми юбилейными медалями: к 30-летию, 40-летию Победы, к 60-летию и 70-летию Вооруженных Сил. Имеет медаль «Ветеран труда»…</a:t>
            </a:r>
            <a:endParaRPr lang="ru-RU" sz="2800" dirty="0"/>
          </a:p>
          <a:p>
            <a:pPr marL="0" indent="342900" algn="just">
              <a:buNone/>
            </a:pPr>
            <a:r>
              <a:rPr lang="ru-RU" sz="2800" b="1" dirty="0"/>
              <a:t>…Старший брат дедушки Яков воевал, погиб на фронте в 1942 году, его похоронили в Молдавии в с. Копанки под г. Бендеры в братской могиле. Долгое время родственники ничего о нем не знали. Дедушка очень долго искал брата… И только в 1979 году поиски увенчались успехом, пришел ответ о месте захоронения Якова. А вот младший брат Тимофей, который воевал на Втором Белорусском фронте, пропал без вести….»</a:t>
            </a:r>
            <a:endParaRPr lang="ru-RU" sz="2800" dirty="0"/>
          </a:p>
          <a:p>
            <a:pPr indent="342900"/>
            <a:endParaRPr lang="ru-RU" dirty="0"/>
          </a:p>
        </p:txBody>
      </p:sp>
    </p:spTree>
  </p:cSld>
  <p:clrMapOvr>
    <a:masterClrMapping/>
  </p:clrMapOvr>
  <p:transition advTm="98031"/>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13500000" algn="br" rotWithShape="0">
              <a:prstClr val="black">
                <a:alpha val="40000"/>
              </a:prstClr>
            </a:outerShdw>
          </a:effectLst>
        </p:spPr>
        <p:txBody>
          <a:bodyPr>
            <a:noAutofit/>
          </a:bodyPr>
          <a:lstStyle/>
          <a:p>
            <a:r>
              <a:rPr lang="ru-RU" sz="3600" dirty="0" smtClean="0">
                <a:latin typeface="Arial" pitchFamily="34" charset="0"/>
                <a:cs typeface="Arial" pitchFamily="34" charset="0"/>
              </a:rPr>
              <a:t>Сараев Георгий Терентьевич с братьями Тимофеем и Яковом</a:t>
            </a:r>
            <a:endParaRPr lang="ru-RU" sz="3600" dirty="0">
              <a:latin typeface="Arial" pitchFamily="34" charset="0"/>
              <a:cs typeface="Arial" pitchFamily="34" charset="0"/>
            </a:endParaRPr>
          </a:p>
        </p:txBody>
      </p:sp>
      <p:pic>
        <p:nvPicPr>
          <p:cNvPr id="4" name="Содержимое 3" descr="изображение 014.jpg"/>
          <p:cNvPicPr>
            <a:picLocks noGrp="1" noChangeAspect="1"/>
          </p:cNvPicPr>
          <p:nvPr>
            <p:ph idx="1"/>
          </p:nvPr>
        </p:nvPicPr>
        <p:blipFill>
          <a:blip r:embed="rId2" cstate="print"/>
          <a:stretch>
            <a:fillRect/>
          </a:stretch>
        </p:blipFill>
        <p:spPr>
          <a:xfrm>
            <a:off x="1500166" y="1571612"/>
            <a:ext cx="6191176" cy="452596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7831"/>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357166"/>
            <a:ext cx="8301038" cy="357190"/>
          </a:xfrm>
          <a:effectLst>
            <a:outerShdw blurRad="50800" dist="38100" dir="16200000" rotWithShape="0">
              <a:prstClr val="black">
                <a:alpha val="40000"/>
              </a:prstClr>
            </a:outerShdw>
          </a:effectLst>
        </p:spPr>
        <p:txBody>
          <a:bodyPr>
            <a:noAutofit/>
          </a:bodyPr>
          <a:lstStyle/>
          <a:p>
            <a:r>
              <a:rPr lang="ru-RU" sz="3600" b="1" dirty="0" smtClean="0"/>
              <a:t/>
            </a:r>
            <a:br>
              <a:rPr lang="ru-RU" sz="3600" b="1" dirty="0" smtClean="0"/>
            </a:br>
            <a:r>
              <a:rPr lang="ru-RU" sz="3600" b="1" dirty="0" smtClean="0"/>
              <a:t>Награды и удостоверения </a:t>
            </a:r>
            <a:br>
              <a:rPr lang="ru-RU" sz="3600" b="1" dirty="0" smtClean="0"/>
            </a:br>
            <a:r>
              <a:rPr lang="ru-RU" sz="3600" b="1" dirty="0" smtClean="0"/>
              <a:t>Сараева Г.Т.</a:t>
            </a:r>
            <a:endParaRPr lang="ru-RU" sz="3600" b="1" dirty="0"/>
          </a:p>
        </p:txBody>
      </p:sp>
      <p:pic>
        <p:nvPicPr>
          <p:cNvPr id="7" name="Содержимое 6" descr="изображение 009.jpg"/>
          <p:cNvPicPr>
            <a:picLocks noGrp="1" noChangeAspect="1"/>
          </p:cNvPicPr>
          <p:nvPr>
            <p:ph sz="half" idx="1"/>
          </p:nvPr>
        </p:nvPicPr>
        <p:blipFill>
          <a:blip r:embed="rId2" cstate="print"/>
          <a:stretch>
            <a:fillRect/>
          </a:stretch>
        </p:blipFill>
        <p:spPr>
          <a:xfrm>
            <a:off x="822383" y="1600200"/>
            <a:ext cx="3308233" cy="4525963"/>
          </a:xfrm>
          <a:prstGeom prst="rect">
            <a:avLst/>
          </a:prstGeom>
          <a:ln>
            <a:noFill/>
          </a:ln>
          <a:effectLst>
            <a:softEdge rad="112500"/>
          </a:effectLst>
        </p:spPr>
      </p:pic>
      <p:pic>
        <p:nvPicPr>
          <p:cNvPr id="8" name="Содержимое 7" descr="изображение 007.jpg"/>
          <p:cNvPicPr>
            <a:picLocks noGrp="1" noChangeAspect="1"/>
          </p:cNvPicPr>
          <p:nvPr>
            <p:ph sz="half" idx="2"/>
          </p:nvPr>
        </p:nvPicPr>
        <p:blipFill>
          <a:blip r:embed="rId3" cstate="print"/>
          <a:stretch>
            <a:fillRect/>
          </a:stretch>
        </p:blipFill>
        <p:spPr>
          <a:xfrm>
            <a:off x="5013383" y="1600200"/>
            <a:ext cx="3308233" cy="4525963"/>
          </a:xfrm>
          <a:prstGeom prst="rect">
            <a:avLst/>
          </a:prstGeom>
          <a:ln>
            <a:noFill/>
          </a:ln>
          <a:effectLst>
            <a:softEdge rad="112500"/>
          </a:effectLst>
        </p:spPr>
      </p:pic>
    </p:spTree>
  </p:cSld>
  <p:clrMapOvr>
    <a:masterClrMapping/>
  </p:clrMapOvr>
  <p:transition advTm="8767"/>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5400000" algn="t" rotWithShape="0">
              <a:prstClr val="black">
                <a:alpha val="40000"/>
              </a:prstClr>
            </a:outerShdw>
          </a:effectLst>
        </p:spPr>
        <p:txBody>
          <a:bodyPr>
            <a:noAutofit/>
          </a:bodyPr>
          <a:lstStyle/>
          <a:p>
            <a:r>
              <a:rPr lang="ru-RU" sz="3600" dirty="0" smtClean="0">
                <a:latin typeface="Impact" pitchFamily="34" charset="0"/>
                <a:cs typeface="Microsoft Sans Serif" pitchFamily="34" charset="0"/>
              </a:rPr>
              <a:t>Семейные фотографии, предоставленные внучкой Сараева Г.Т.</a:t>
            </a:r>
            <a:endParaRPr lang="ru-RU" sz="3600" dirty="0">
              <a:latin typeface="Impact" pitchFamily="34" charset="0"/>
              <a:cs typeface="Microsoft Sans Serif" pitchFamily="34" charset="0"/>
            </a:endParaRPr>
          </a:p>
        </p:txBody>
      </p:sp>
      <p:pic>
        <p:nvPicPr>
          <p:cNvPr id="7" name="Содержимое 6" descr="изображение 013.jpg"/>
          <p:cNvPicPr>
            <a:picLocks noGrp="1" noChangeAspect="1"/>
          </p:cNvPicPr>
          <p:nvPr>
            <p:ph sz="half" idx="1"/>
          </p:nvPr>
        </p:nvPicPr>
        <p:blipFill>
          <a:blip r:embed="rId2" cstate="print"/>
          <a:stretch>
            <a:fillRect/>
          </a:stretch>
        </p:blipFill>
        <p:spPr>
          <a:xfrm>
            <a:off x="822383" y="1600200"/>
            <a:ext cx="3308233" cy="4525963"/>
          </a:xfrm>
          <a:ln w="9525">
            <a:solidFill>
              <a:schemeClr val="tx1"/>
            </a:solidFill>
          </a:ln>
          <a:effectLst>
            <a:outerShdw blurRad="76200" dist="12700" dir="8100000" sy="-23000" kx="800400" algn="br" rotWithShape="0">
              <a:prstClr val="black">
                <a:alpha val="20000"/>
              </a:prstClr>
            </a:outerShdw>
          </a:effectLst>
        </p:spPr>
      </p:pic>
      <p:pic>
        <p:nvPicPr>
          <p:cNvPr id="8" name="Содержимое 7" descr="изображение 015.jpg"/>
          <p:cNvPicPr>
            <a:picLocks noGrp="1" noChangeAspect="1"/>
          </p:cNvPicPr>
          <p:nvPr>
            <p:ph sz="half" idx="2"/>
          </p:nvPr>
        </p:nvPicPr>
        <p:blipFill>
          <a:blip r:embed="rId3" cstate="print"/>
          <a:stretch>
            <a:fillRect/>
          </a:stretch>
        </p:blipFill>
        <p:spPr>
          <a:xfrm>
            <a:off x="5013383" y="1600200"/>
            <a:ext cx="3308233" cy="4525963"/>
          </a:xfrm>
          <a:ln w="9525">
            <a:solidFill>
              <a:schemeClr val="tx1"/>
            </a:solidFill>
          </a:ln>
          <a:effectLst>
            <a:outerShdw blurRad="76200" dist="12700" dir="8100000" sy="-23000" kx="800400" algn="br" rotWithShape="0">
              <a:prstClr val="black">
                <a:alpha val="20000"/>
              </a:prstClr>
            </a:outerShdw>
          </a:effectLst>
        </p:spPr>
      </p:pic>
    </p:spTree>
  </p:cSld>
  <p:clrMapOvr>
    <a:masterClrMapping/>
  </p:clrMapOvr>
  <p:transition advTm="16692"/>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16200000" rotWithShape="0">
              <a:prstClr val="black">
                <a:alpha val="40000"/>
              </a:prstClr>
            </a:outerShdw>
          </a:effectLst>
        </p:spPr>
        <p:txBody>
          <a:bodyPr>
            <a:normAutofit fontScale="90000"/>
          </a:bodyPr>
          <a:lstStyle/>
          <a:p>
            <a:r>
              <a:rPr lang="ru-RU" dirty="0" smtClean="0"/>
              <a:t>Пакулов Пётр Михайлович 18.06.1922 - 25.03.2016.</a:t>
            </a:r>
            <a:endParaRPr lang="ru-RU" dirty="0"/>
          </a:p>
        </p:txBody>
      </p:sp>
      <p:pic>
        <p:nvPicPr>
          <p:cNvPr id="5" name="Содержимое 4" descr="IПакулов Петр Михайлович.jpg"/>
          <p:cNvPicPr>
            <a:picLocks noGrp="1" noChangeAspect="1"/>
          </p:cNvPicPr>
          <p:nvPr>
            <p:ph sz="half" idx="1"/>
          </p:nvPr>
        </p:nvPicPr>
        <p:blipFill>
          <a:blip r:embed="rId3"/>
          <a:stretch>
            <a:fillRect/>
          </a:stretch>
        </p:blipFill>
        <p:spPr>
          <a:xfrm>
            <a:off x="939148" y="1600200"/>
            <a:ext cx="3074703" cy="4525963"/>
          </a:xfrm>
          <a:prstGeom prst="rect">
            <a:avLst/>
          </a:prstGeom>
          <a:ln>
            <a:noFill/>
          </a:ln>
          <a:effectLst>
            <a:softEdge rad="112500"/>
          </a:effectLst>
        </p:spPr>
      </p:pic>
      <p:sp>
        <p:nvSpPr>
          <p:cNvPr id="4" name="Содержимое 3"/>
          <p:cNvSpPr>
            <a:spLocks noGrp="1"/>
          </p:cNvSpPr>
          <p:nvPr>
            <p:ph sz="half" idx="2"/>
          </p:nvPr>
        </p:nvSpPr>
        <p:spPr>
          <a:xfrm>
            <a:off x="4643438" y="1714488"/>
            <a:ext cx="4000528" cy="4786346"/>
          </a:xfrm>
          <a:ln w="28575">
            <a:solidFill>
              <a:schemeClr val="tx1"/>
            </a:solidFill>
          </a:ln>
          <a:effectLst>
            <a:outerShdw blurRad="76200" dist="12700" dir="8100000" sy="-23000" kx="800400" algn="br" rotWithShape="0">
              <a:prstClr val="black">
                <a:alpha val="20000"/>
              </a:prstClr>
            </a:outerShdw>
          </a:effectLst>
        </p:spPr>
        <p:txBody>
          <a:bodyPr>
            <a:noAutofit/>
          </a:bodyPr>
          <a:lstStyle/>
          <a:p>
            <a:pPr algn="ctr">
              <a:spcBef>
                <a:spcPts val="0"/>
              </a:spcBef>
              <a:buNone/>
            </a:pPr>
            <a:endParaRPr lang="ru-RU" sz="900" dirty="0" smtClean="0"/>
          </a:p>
          <a:p>
            <a:pPr algn="ctr">
              <a:spcBef>
                <a:spcPts val="0"/>
              </a:spcBef>
              <a:buNone/>
            </a:pPr>
            <a:r>
              <a:rPr lang="ru-RU" sz="1800" dirty="0" smtClean="0"/>
              <a:t>Слева </a:t>
            </a:r>
            <a:r>
              <a:rPr lang="ru-RU" sz="1800" dirty="0"/>
              <a:t>Пакулов Пётр </a:t>
            </a:r>
            <a:r>
              <a:rPr lang="ru-RU" sz="1800" dirty="0" smtClean="0"/>
              <a:t>Михайлович </a:t>
            </a:r>
          </a:p>
          <a:p>
            <a:pPr algn="ctr">
              <a:buNone/>
            </a:pPr>
            <a:r>
              <a:rPr lang="ru-RU" sz="1800" dirty="0" smtClean="0"/>
              <a:t>18.06.1922 </a:t>
            </a:r>
            <a:r>
              <a:rPr lang="ru-RU" sz="1800" dirty="0"/>
              <a:t>- </a:t>
            </a:r>
            <a:r>
              <a:rPr lang="ru-RU" sz="1800" dirty="0" smtClean="0"/>
              <a:t>25.03.2016</a:t>
            </a:r>
            <a:endParaRPr lang="ru-RU" sz="1800" dirty="0"/>
          </a:p>
          <a:p>
            <a:pPr marL="0" indent="0" algn="just">
              <a:buNone/>
            </a:pPr>
            <a:r>
              <a:rPr lang="ru-RU" sz="1800" dirty="0"/>
              <a:t>   </a:t>
            </a:r>
            <a:r>
              <a:rPr lang="ru-RU" sz="1800" dirty="0" smtClean="0"/>
              <a:t>     Прошёл </a:t>
            </a:r>
            <a:r>
              <a:rPr lang="ru-RU" sz="1800" dirty="0"/>
              <a:t>всю войну от начала и до конца. Домой вернулся только в 1946 году в звании гвардии старшина. Первая битва была под Сталинградом (на фото </a:t>
            </a:r>
            <a:r>
              <a:rPr lang="ru-RU" sz="1800" dirty="0" smtClean="0"/>
              <a:t>бойцы </a:t>
            </a:r>
            <a:r>
              <a:rPr lang="ru-RU" sz="1800" dirty="0"/>
              <a:t>ждут награждения за эту битву). Победу встретил в Австрии. </a:t>
            </a:r>
            <a:endParaRPr lang="ru-RU" sz="1800" dirty="0" smtClean="0"/>
          </a:p>
          <a:p>
            <a:pPr marL="0" indent="0" algn="just">
              <a:buNone/>
            </a:pPr>
            <a:r>
              <a:rPr lang="ru-RU" sz="1800" dirty="0" smtClean="0"/>
              <a:t>         Награды</a:t>
            </a:r>
            <a:r>
              <a:rPr lang="ru-RU" sz="1800" dirty="0"/>
              <a:t>: ордена Отечественной войны 1 и 2 степени, орден Красного знамени, медали за отвагу, за боевые заслуги, за оборону Сталинграда, медаль Жукова, знак Гвардия. </a:t>
            </a:r>
            <a:r>
              <a:rPr lang="ru-RU" sz="1800" dirty="0" smtClean="0"/>
              <a:t>Всех </a:t>
            </a:r>
            <a:r>
              <a:rPr lang="ru-RU" sz="1800" dirty="0"/>
              <a:t>не перечислить. </a:t>
            </a:r>
            <a:r>
              <a:rPr lang="ru-RU" sz="1800" dirty="0" smtClean="0"/>
              <a:t>О </a:t>
            </a:r>
            <a:r>
              <a:rPr lang="ru-RU" sz="1800" dirty="0"/>
              <a:t>нём очень много написано в книгах о ВОВ. </a:t>
            </a:r>
          </a:p>
          <a:p>
            <a:endParaRPr lang="ru-RU" sz="1800" dirty="0"/>
          </a:p>
        </p:txBody>
      </p:sp>
    </p:spTree>
  </p:cSld>
  <p:clrMapOvr>
    <a:masterClrMapping/>
  </p:clrMapOvr>
  <p:transition advTm="31153"/>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011222"/>
          </a:xfrm>
          <a:effectLst>
            <a:outerShdw blurRad="50800" dist="38100" dir="2700000" algn="tl" rotWithShape="0">
              <a:prstClr val="black">
                <a:alpha val="40000"/>
              </a:prstClr>
            </a:outerShdw>
          </a:effectLst>
        </p:spPr>
        <p:txBody>
          <a:bodyPr>
            <a:normAutofit fontScale="90000"/>
          </a:bodyPr>
          <a:lstStyle/>
          <a:p>
            <a:r>
              <a:rPr lang="ru-RU" dirty="0" smtClean="0">
                <a:latin typeface="Arial Black" pitchFamily="34" charset="0"/>
              </a:rPr>
              <a:t>Стручков Пётр Васильевич,</a:t>
            </a:r>
            <a:br>
              <a:rPr lang="ru-RU" dirty="0" smtClean="0">
                <a:latin typeface="Arial Black" pitchFamily="34" charset="0"/>
              </a:rPr>
            </a:br>
            <a:r>
              <a:rPr lang="ru-RU" dirty="0" smtClean="0">
                <a:latin typeface="Arial Black" pitchFamily="34" charset="0"/>
              </a:rPr>
              <a:t>1911-1972 </a:t>
            </a:r>
            <a:r>
              <a:rPr lang="ru-RU" dirty="0" err="1" smtClean="0">
                <a:latin typeface="Arial Black" pitchFamily="34" charset="0"/>
              </a:rPr>
              <a:t>гг</a:t>
            </a:r>
            <a:endParaRPr lang="ru-RU" dirty="0">
              <a:latin typeface="Arial Black" pitchFamily="34" charset="0"/>
            </a:endParaRPr>
          </a:p>
        </p:txBody>
      </p:sp>
      <p:pic>
        <p:nvPicPr>
          <p:cNvPr id="5" name="Содержимое 4" descr="002.праправнук с прапрадедом Стручковым П.В..bmp"/>
          <p:cNvPicPr>
            <a:picLocks noGrp="1" noChangeAspect="1"/>
          </p:cNvPicPr>
          <p:nvPr>
            <p:ph sz="half" idx="1"/>
          </p:nvPr>
        </p:nvPicPr>
        <p:blipFill>
          <a:blip r:embed="rId2" cstate="print"/>
          <a:stretch>
            <a:fillRect/>
          </a:stretch>
        </p:blipFill>
        <p:spPr>
          <a:xfrm>
            <a:off x="867987" y="1718498"/>
            <a:ext cx="3217025" cy="4289367"/>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572000" y="1428736"/>
            <a:ext cx="4214842" cy="5072098"/>
          </a:xfrm>
        </p:spPr>
        <p:txBody>
          <a:bodyPr>
            <a:noAutofit/>
          </a:bodyPr>
          <a:lstStyle/>
          <a:p>
            <a:pPr marL="0" algn="ctr">
              <a:spcBef>
                <a:spcPts val="0"/>
              </a:spcBef>
              <a:buNone/>
            </a:pPr>
            <a:r>
              <a:rPr lang="ru-RU" sz="1000" b="1" dirty="0" smtClean="0">
                <a:latin typeface="Times New Roman" pitchFamily="18" charset="0"/>
                <a:cs typeface="Times New Roman" pitchFamily="18" charset="0"/>
              </a:rPr>
              <a:t>Ветеран Великой Отечественной войны,</a:t>
            </a:r>
          </a:p>
          <a:p>
            <a:pPr marL="0" algn="ctr">
              <a:spcBef>
                <a:spcPts val="0"/>
              </a:spcBef>
              <a:buNone/>
            </a:pPr>
            <a:r>
              <a:rPr lang="ru-RU" sz="1000" b="1" dirty="0" smtClean="0">
                <a:latin typeface="Times New Roman" pitchFamily="18" charset="0"/>
                <a:cs typeface="Times New Roman" pitchFamily="18" charset="0"/>
              </a:rPr>
              <a:t>житель с. Бомнак Зейского района Амурской области</a:t>
            </a:r>
          </a:p>
          <a:p>
            <a:pPr marL="0" algn="just">
              <a:buNone/>
            </a:pPr>
            <a:r>
              <a:rPr lang="ru-RU" sz="1000" b="1" dirty="0" smtClean="0">
                <a:latin typeface="Times New Roman" pitchFamily="18" charset="0"/>
                <a:cs typeface="Times New Roman" pitchFamily="18" charset="0"/>
              </a:rPr>
              <a:t>            Ушел на фронт в сентябре 1941 года, уже в октябре принял боевое крещение под Сталинградом. Петра Васильевича сразу определили в полковую разведку. Вместе со своими товарищами, амурскими эвенками он ходил в тыл врага. Их выручала природная сноровка и смекалка. Разведчики, плотно прижимаясь к земле, незаметно, по-пластунски проползали несколько сот метров под пулеметным огнем и неожиданно появлялись во вражеском окопе. Приводили важных «языков», добывали ценные сведения. </a:t>
            </a:r>
          </a:p>
          <a:p>
            <a:pPr marL="0" indent="342900" algn="just">
              <a:spcBef>
                <a:spcPts val="0"/>
              </a:spcBef>
              <a:buNone/>
            </a:pPr>
            <a:r>
              <a:rPr lang="ru-RU" sz="1000" b="1" dirty="0" smtClean="0">
                <a:latin typeface="Times New Roman" pitchFamily="18" charset="0"/>
                <a:cs typeface="Times New Roman" pitchFamily="18" charset="0"/>
              </a:rPr>
              <a:t>Вскоре Петра зачислили в школу младших командиров. После окончания учебы он был одновременно снайпером и командиром орудия.    Артиллеристы беспощадно громили немецко-фашистских захватчиков.   Снайпер Стручков П.В. являлся примером боевой активности, мужества и мастерства. 25 декабря 1942 года на его личном счету уже было 57 уничтоженных фашистов, он занимал 3 место среди снайперов дивизии. Воспитательную работу командир сочетал с обучением молодых воинов своему боевому искусству. Мастер меткого выстрела и маскировки, он за короткое время подготовил 8 снайперов. О Петре Васильевиче неоднократно писали армейские   многотиражные газеты. </a:t>
            </a:r>
          </a:p>
          <a:p>
            <a:pPr marL="0" indent="342900" algn="just">
              <a:spcBef>
                <a:spcPts val="0"/>
              </a:spcBef>
              <a:buNone/>
            </a:pPr>
            <a:r>
              <a:rPr lang="ru-RU" sz="1000" b="1" dirty="0" smtClean="0">
                <a:latin typeface="Times New Roman" pitchFamily="18" charset="0"/>
                <a:cs typeface="Times New Roman" pitchFamily="18" charset="0"/>
              </a:rPr>
              <a:t>Участвовал в сражениях на Курской дуге, освобождал Украину и Польшу. Его фронтовые дороги пролегли по поверженной фашисткой Германии. За проявленные в боях с врагом отвагу и доблесть Гвардии сержант Стручков П.В. награжден орденами Славы</a:t>
            </a:r>
            <a:r>
              <a:rPr lang="en-US" sz="1000" b="1" dirty="0" smtClean="0">
                <a:latin typeface="Times New Roman" pitchFamily="18" charset="0"/>
                <a:cs typeface="Times New Roman" pitchFamily="18" charset="0"/>
              </a:rPr>
              <a:t>III</a:t>
            </a:r>
            <a:r>
              <a:rPr lang="ru-RU" sz="1000" b="1" dirty="0" smtClean="0">
                <a:latin typeface="Times New Roman" pitchFamily="18" charset="0"/>
                <a:cs typeface="Times New Roman" pitchFamily="18" charset="0"/>
              </a:rPr>
              <a:t> степени, Красной Звезды, медалями за оборону Сталинграда, за Победу над Германией.</a:t>
            </a:r>
          </a:p>
          <a:p>
            <a:pPr marL="0" indent="342900" algn="just">
              <a:spcBef>
                <a:spcPts val="0"/>
              </a:spcBef>
              <a:buNone/>
            </a:pPr>
            <a:r>
              <a:rPr lang="ru-RU" sz="1000" b="1" dirty="0" smtClean="0">
                <a:latin typeface="Times New Roman" pitchFamily="18" charset="0"/>
                <a:cs typeface="Times New Roman" pitchFamily="18" charset="0"/>
              </a:rPr>
              <a:t> В 1946 году вернулся домой, работал председателем Ироканского сельского совета, избирался депутатом районного Совета народных депутатов. В последние годы занимался охотой.</a:t>
            </a:r>
          </a:p>
          <a:p>
            <a:pPr marL="0" indent="342900" algn="just">
              <a:spcBef>
                <a:spcPts val="0"/>
              </a:spcBef>
              <a:buNone/>
            </a:pPr>
            <a:r>
              <a:rPr lang="ru-RU" sz="1000" b="1" dirty="0" smtClean="0">
                <a:latin typeface="Times New Roman" pitchFamily="18" charset="0"/>
                <a:cs typeface="Times New Roman" pitchFamily="18" charset="0"/>
              </a:rPr>
              <a:t>Награждался юбилейными медалями Великой Отечественной войны и юбилейными медалями Вооруженных Сил СССР.</a:t>
            </a:r>
          </a:p>
          <a:p>
            <a:pPr indent="342900">
              <a:buNone/>
            </a:pPr>
            <a:endParaRPr lang="ru-RU" sz="900" dirty="0">
              <a:latin typeface="Times New Roman" pitchFamily="18" charset="0"/>
              <a:cs typeface="Times New Roman" pitchFamily="18" charset="0"/>
            </a:endParaRPr>
          </a:p>
        </p:txBody>
      </p:sp>
    </p:spTree>
  </p:cSld>
  <p:clrMapOvr>
    <a:masterClrMapping/>
  </p:clrMapOvr>
  <p:transition advTm="75505"/>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08.Стручков Петр Васильевич  3.Фронтовой приказ.bmp"/>
          <p:cNvPicPr>
            <a:picLocks noGrp="1" noChangeAspect="1"/>
          </p:cNvPicPr>
          <p:nvPr>
            <p:ph sz="half" idx="1"/>
          </p:nvPr>
        </p:nvPicPr>
        <p:blipFill>
          <a:blip r:embed="rId2"/>
          <a:stretch>
            <a:fillRect/>
          </a:stretch>
        </p:blipFill>
        <p:spPr>
          <a:xfrm>
            <a:off x="642910" y="714356"/>
            <a:ext cx="3910735" cy="5500726"/>
          </a:xfrm>
          <a:prstGeom prst="rect">
            <a:avLst/>
          </a:prstGeom>
          <a:ln>
            <a:noFill/>
          </a:ln>
          <a:effectLst>
            <a:outerShdw blurRad="292100" dist="139700" dir="2700000" algn="tl" rotWithShape="0">
              <a:srgbClr val="333333">
                <a:alpha val="65000"/>
              </a:srgbClr>
            </a:outerShdw>
          </a:effectLst>
        </p:spPr>
      </p:pic>
      <p:pic>
        <p:nvPicPr>
          <p:cNvPr id="7" name="Содержимое 6" descr="007.Стручков Петр Васильевич  2.Фронтовой приказ.bmp"/>
          <p:cNvPicPr>
            <a:picLocks noGrp="1" noChangeAspect="1"/>
          </p:cNvPicPr>
          <p:nvPr>
            <p:ph sz="half" idx="2"/>
          </p:nvPr>
        </p:nvPicPr>
        <p:blipFill>
          <a:blip r:embed="rId3"/>
          <a:stretch>
            <a:fillRect/>
          </a:stretch>
        </p:blipFill>
        <p:spPr>
          <a:xfrm>
            <a:off x="4786314" y="714356"/>
            <a:ext cx="4000528" cy="5559383"/>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advTm="13697"/>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09.Стручков Петр Васильевич. Наградной лист..bmp"/>
          <p:cNvPicPr>
            <a:picLocks noGrp="1" noChangeAspect="1"/>
          </p:cNvPicPr>
          <p:nvPr>
            <p:ph sz="half" idx="1"/>
          </p:nvPr>
        </p:nvPicPr>
        <p:blipFill>
          <a:blip r:embed="rId2"/>
          <a:stretch>
            <a:fillRect/>
          </a:stretch>
        </p:blipFill>
        <p:spPr>
          <a:xfrm>
            <a:off x="420583" y="571480"/>
            <a:ext cx="3403775" cy="5454657"/>
          </a:xfrm>
          <a:prstGeom prst="rect">
            <a:avLst/>
          </a:prstGeom>
          <a:ln>
            <a:noFill/>
          </a:ln>
          <a:effectLst>
            <a:outerShdw blurRad="292100" dist="139700" dir="2700000" algn="tl" rotWithShape="0">
              <a:srgbClr val="333333">
                <a:alpha val="65000"/>
              </a:srgbClr>
            </a:outerShdw>
          </a:effectLst>
        </p:spPr>
      </p:pic>
      <p:pic>
        <p:nvPicPr>
          <p:cNvPr id="7" name="Содержимое 6" descr="010.Орден Красной Звезды Стручкова П.В..bmp"/>
          <p:cNvPicPr>
            <a:picLocks noGrp="1" noChangeAspect="1"/>
          </p:cNvPicPr>
          <p:nvPr>
            <p:ph sz="half" idx="2"/>
          </p:nvPr>
        </p:nvPicPr>
        <p:blipFill>
          <a:blip r:embed="rId3"/>
          <a:stretch>
            <a:fillRect/>
          </a:stretch>
        </p:blipFill>
        <p:spPr>
          <a:xfrm>
            <a:off x="4500562" y="571480"/>
            <a:ext cx="4198151" cy="5597533"/>
          </a:xfrm>
          <a:prstGeom prst="rect">
            <a:avLst/>
          </a:prstGeom>
          <a:ln>
            <a:noFill/>
          </a:ln>
          <a:effectLst>
            <a:softEdge rad="112500"/>
          </a:effectLst>
        </p:spPr>
      </p:pic>
    </p:spTree>
  </p:cSld>
  <p:clrMapOvr>
    <a:masterClrMapping/>
  </p:clrMapOvr>
  <p:transition advTm="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85728"/>
            <a:ext cx="8229600" cy="1143000"/>
          </a:xfrm>
          <a:effectLst>
            <a:outerShdw blurRad="50800" dist="38100" dir="2700000" algn="tl" rotWithShape="0">
              <a:prstClr val="black">
                <a:alpha val="40000"/>
              </a:prstClr>
            </a:outerShdw>
          </a:effectLst>
        </p:spPr>
        <p:txBody>
          <a:bodyPr>
            <a:noAutofit/>
            <a:scene3d>
              <a:camera prst="orthographicFront"/>
              <a:lightRig rig="soft" dir="t">
                <a:rot lat="0" lon="0" rev="16800000"/>
              </a:lightRig>
            </a:scene3d>
            <a:sp3d prstMaterial="softEdge">
              <a:bevelT w="38100" h="38100"/>
            </a:sp3d>
          </a:bodyPr>
          <a:lstStyle/>
          <a:p>
            <a:r>
              <a:rPr lang="ru-RU" sz="3600" dirty="0" smtClean="0"/>
              <a:t>Сафронов </a:t>
            </a:r>
            <a:r>
              <a:rPr lang="ru-RU" sz="3600" dirty="0" err="1" smtClean="0"/>
              <a:t>Сафрон</a:t>
            </a:r>
            <a:r>
              <a:rPr lang="ru-RU" sz="3600" dirty="0" smtClean="0"/>
              <a:t> Афанасьевич</a:t>
            </a:r>
            <a:br>
              <a:rPr lang="ru-RU" sz="3600" dirty="0" smtClean="0"/>
            </a:br>
            <a:r>
              <a:rPr lang="ru-RU" sz="3600" dirty="0" smtClean="0"/>
              <a:t>   (1925-1964)</a:t>
            </a:r>
            <a:endParaRPr lang="ru-RU" sz="3600" dirty="0"/>
          </a:p>
        </p:txBody>
      </p:sp>
      <p:pic>
        <p:nvPicPr>
          <p:cNvPr id="5" name="Содержимое 4" descr="001.Сафронов Сафрон Афанасьевич.  фронтовое фото.bmp"/>
          <p:cNvPicPr>
            <a:picLocks noGrp="1" noChangeAspect="1"/>
          </p:cNvPicPr>
          <p:nvPr>
            <p:ph sz="half" idx="1"/>
          </p:nvPr>
        </p:nvPicPr>
        <p:blipFill>
          <a:blip r:embed="rId2" cstate="print"/>
          <a:stretch>
            <a:fillRect/>
          </a:stretch>
        </p:blipFill>
        <p:spPr>
          <a:xfrm>
            <a:off x="571472" y="1643050"/>
            <a:ext cx="3392919" cy="4769256"/>
          </a:xfrm>
          <a:prstGeom prst="rect">
            <a:avLst/>
          </a:prstGeom>
          <a:ln>
            <a:noFill/>
          </a:ln>
          <a:effectLst>
            <a:glow rad="101600">
              <a:schemeClr val="accent1">
                <a:satMod val="175000"/>
                <a:alpha val="40000"/>
              </a:schemeClr>
            </a:glow>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648200" y="1600200"/>
            <a:ext cx="4038600" cy="4829196"/>
          </a:xfrm>
          <a:ln w="9525">
            <a:solidFill>
              <a:schemeClr val="tx1"/>
            </a:solidFill>
          </a:ln>
          <a:effectLst>
            <a:glow rad="63500">
              <a:schemeClr val="accent1">
                <a:satMod val="175000"/>
                <a:alpha val="40000"/>
              </a:schemeClr>
            </a:glow>
          </a:effectLst>
        </p:spPr>
        <p:txBody>
          <a:bodyPr>
            <a:noAutofit/>
          </a:bodyPr>
          <a:lstStyle/>
          <a:p>
            <a:pPr marL="0" indent="411480" algn="just">
              <a:buNone/>
            </a:pPr>
            <a:r>
              <a:rPr lang="ru-RU" sz="1800" i="1" dirty="0" smtClean="0"/>
              <a:t>Житель села Бомнак Зейского района Амурской области.</a:t>
            </a:r>
            <a:endParaRPr lang="ru-RU" sz="1800" dirty="0" smtClean="0"/>
          </a:p>
          <a:p>
            <a:pPr marL="0" indent="411480" algn="just">
              <a:buNone/>
            </a:pPr>
            <a:r>
              <a:rPr lang="ru-RU" sz="1800" i="1" dirty="0" smtClean="0"/>
              <a:t>Ветеран Великой Отечественной войны.</a:t>
            </a:r>
            <a:endParaRPr lang="ru-RU" sz="1800" dirty="0" smtClean="0"/>
          </a:p>
          <a:p>
            <a:pPr marL="0" indent="411480" algn="just">
              <a:buNone/>
            </a:pPr>
            <a:r>
              <a:rPr lang="ru-RU" sz="1800" i="1" dirty="0" smtClean="0"/>
              <a:t> </a:t>
            </a:r>
            <a:r>
              <a:rPr lang="ru-RU" sz="1800" dirty="0" smtClean="0"/>
              <a:t>Родился в Зейско-Учурском районе в поселке Ирокан. В 1943 году, приписав себе годы, ушел на войну, на самом деле ему тогда еще не было и 18 лет. Вернулся в 1946 году. После войны работал охотником-промысловиком. Жил в п. Бомнак, женился, у него было семеро детей. К сожалению, от полученной контузии тяжело заболел, ушел из жизни очень рано - в 39 лет. Не сохранилось никаких документов, кроме одной фотографии.</a:t>
            </a:r>
          </a:p>
          <a:p>
            <a:pPr>
              <a:buNone/>
            </a:pPr>
            <a:endParaRPr lang="ru-RU" sz="18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effectLst>
            <a:outerShdw blurRad="50800" dist="38100" dir="2700000" algn="tl" rotWithShape="0">
              <a:prstClr val="black">
                <a:alpha val="40000"/>
              </a:prstClr>
            </a:outerShdw>
          </a:effectLst>
        </p:spPr>
        <p:txBody>
          <a:bodyPr>
            <a:normAutofit fontScale="90000"/>
          </a:bodyPr>
          <a:lstStyle/>
          <a:p>
            <a:pPr marL="0" indent="411480">
              <a:spcBef>
                <a:spcPts val="0"/>
              </a:spcBef>
            </a:pPr>
            <a:r>
              <a:rPr lang="ru-RU" dirty="0" smtClean="0"/>
              <a:t/>
            </a:r>
            <a:br>
              <a:rPr lang="ru-RU" dirty="0" smtClean="0"/>
            </a:br>
            <a:r>
              <a:rPr lang="ru-RU" dirty="0" smtClean="0"/>
              <a:t>Трифонов Василий Семенович</a:t>
            </a:r>
            <a:br>
              <a:rPr lang="ru-RU" dirty="0" smtClean="0"/>
            </a:br>
            <a:r>
              <a:rPr lang="ru-RU" dirty="0" smtClean="0"/>
              <a:t>(13 ноября1925 г.– 28 июля 1989 г.)</a:t>
            </a:r>
            <a:br>
              <a:rPr lang="ru-RU" dirty="0" smtClean="0"/>
            </a:br>
            <a:endParaRPr lang="ru-RU" dirty="0"/>
          </a:p>
        </p:txBody>
      </p:sp>
      <p:pic>
        <p:nvPicPr>
          <p:cNvPr id="5" name="Содержимое 4" descr="001.Трифонов Василий Семенович.bmp"/>
          <p:cNvPicPr>
            <a:picLocks noGrp="1" noChangeAspect="1"/>
          </p:cNvPicPr>
          <p:nvPr>
            <p:ph sz="half" idx="1"/>
          </p:nvPr>
        </p:nvPicPr>
        <p:blipFill>
          <a:blip r:embed="rId2" cstate="print"/>
          <a:stretch>
            <a:fillRect/>
          </a:stretch>
        </p:blipFill>
        <p:spPr>
          <a:xfrm>
            <a:off x="714348" y="1801244"/>
            <a:ext cx="3500462" cy="4724959"/>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a:xfrm>
            <a:off x="4643438" y="1571612"/>
            <a:ext cx="4038600" cy="5072098"/>
          </a:xfrm>
          <a:ln w="9525">
            <a:solidFill>
              <a:schemeClr val="tx1"/>
            </a:solidFill>
          </a:ln>
          <a:effectLst>
            <a:outerShdw blurRad="50800" dist="38100" dir="2700000" algn="tl" rotWithShape="0">
              <a:prstClr val="black">
                <a:alpha val="40000"/>
              </a:prstClr>
            </a:outerShdw>
          </a:effectLst>
        </p:spPr>
        <p:txBody>
          <a:bodyPr>
            <a:normAutofit fontScale="25000" lnSpcReduction="20000"/>
          </a:bodyPr>
          <a:lstStyle/>
          <a:p>
            <a:pPr marL="0" indent="0" algn="ctr">
              <a:spcBef>
                <a:spcPts val="0"/>
              </a:spcBef>
              <a:buNone/>
            </a:pPr>
            <a:r>
              <a:rPr lang="ru-RU" sz="4400" b="1" dirty="0" smtClean="0"/>
              <a:t>Житель с. Бомнак Зейского района Амурской области</a:t>
            </a:r>
          </a:p>
          <a:p>
            <a:pPr marL="0" indent="411480" algn="ctr">
              <a:spcBef>
                <a:spcPts val="0"/>
              </a:spcBef>
              <a:buNone/>
            </a:pPr>
            <a:r>
              <a:rPr lang="ru-RU" sz="4400" b="1" dirty="0" smtClean="0"/>
              <a:t>Ветеран Великой Отечественной войны.</a:t>
            </a:r>
          </a:p>
          <a:p>
            <a:pPr marL="0" indent="411480" algn="just">
              <a:spcBef>
                <a:spcPts val="0"/>
              </a:spcBef>
              <a:buNone/>
            </a:pPr>
            <a:r>
              <a:rPr lang="ru-RU" sz="4400" b="1" dirty="0" smtClean="0"/>
              <a:t> </a:t>
            </a:r>
          </a:p>
          <a:p>
            <a:pPr marL="0" indent="411480" algn="just">
              <a:spcBef>
                <a:spcPts val="0"/>
              </a:spcBef>
              <a:buNone/>
            </a:pPr>
            <a:r>
              <a:rPr lang="ru-RU" sz="4400" b="1" dirty="0" smtClean="0"/>
              <a:t> Василий Семенович – сын знаменитого эвенка, следопыта, охотника, проводника геологических экспедиций Улукиткана (Трифонова Семена Григорьевича), известного по книгам геодезиста, исследователя Г.А.  Федосеева.</a:t>
            </a:r>
          </a:p>
          <a:p>
            <a:pPr marL="0" indent="411480" algn="just">
              <a:spcBef>
                <a:spcPts val="0"/>
              </a:spcBef>
              <a:buNone/>
            </a:pPr>
            <a:r>
              <a:rPr lang="ru-RU" sz="4400" b="1" dirty="0" smtClean="0"/>
              <a:t>Василий Семенович всю свою жизнь прожил в селе Бомнак. Работал охотником, пастухом. Служил в рядах Красной Армии с декабря 1943 года по октябрь 1947 года стрелком авиаремонтного поезда. После Победы над Германией, принимал участие в военных действиях с Японией на Дальнем Востоке. </a:t>
            </a:r>
          </a:p>
          <a:p>
            <a:pPr marL="0" indent="411480" algn="just">
              <a:spcBef>
                <a:spcPts val="0"/>
              </a:spcBef>
              <a:buNone/>
            </a:pPr>
            <a:r>
              <a:rPr lang="ru-RU" sz="4400" b="1" dirty="0" smtClean="0"/>
              <a:t>Награжден «Орденом Отечественной войны </a:t>
            </a:r>
            <a:r>
              <a:rPr lang="en-US" sz="4400" b="1" dirty="0" smtClean="0"/>
              <a:t>II</a:t>
            </a:r>
            <a:r>
              <a:rPr lang="ru-RU" sz="4400" b="1" dirty="0" smtClean="0"/>
              <a:t> степени», медалями «За победу над Германией», «За победу над Японией», Благодарностью от Главнокомандующего, Маршала Советского Союза товарища Сталина–«Участнику за овладение городом Люблином. Спасибо за Победу!»</a:t>
            </a:r>
          </a:p>
          <a:p>
            <a:pPr marL="0" indent="411480" algn="just">
              <a:spcBef>
                <a:spcPts val="0"/>
              </a:spcBef>
              <a:buNone/>
            </a:pPr>
            <a:r>
              <a:rPr lang="ru-RU" sz="4400" b="1" dirty="0" smtClean="0"/>
              <a:t> В послевоенные годы награждался юбилейными медалями ко Дню Победы в Великой Отечественной войне, к 50-летию Вооруженных Сил СССР.</a:t>
            </a:r>
          </a:p>
          <a:p>
            <a:pPr marL="0" indent="411480" algn="just">
              <a:spcBef>
                <a:spcPts val="0"/>
              </a:spcBef>
              <a:buNone/>
            </a:pPr>
            <a:r>
              <a:rPr lang="ru-RU" sz="4400" b="1" dirty="0" smtClean="0"/>
              <a:t>Никогда никому не рассказывал о войне - расстраивался, плакал и говорил, что «…война - это очень страшно, никому не пожелаю там побывать». После ранения в голову плохо видел одним глазом, но никогда не жаловался. Воспитал четверых дочерей и одну приемную, всем дал высшее образование.</a:t>
            </a:r>
          </a:p>
          <a:p>
            <a:pPr marL="0" indent="411480" algn="just">
              <a:spcBef>
                <a:spcPts val="0"/>
              </a:spcBef>
              <a:buNone/>
            </a:pPr>
            <a:r>
              <a:rPr lang="ru-RU" sz="4400" b="1" dirty="0" smtClean="0"/>
              <a:t>После войны работал бригадиром оленеводческой бригады. В 1975 году награжден орденом «Знак Почета» за высокую сохранность оленьего стада и за девяносто процентную выживаемость оленят, медалью «За доблестный труд в ознаменование 100-летия со дня рождения В.И.Ленина», неоднократно награждался Знаком «Победитель социалистического соревнования».</a:t>
            </a:r>
          </a:p>
          <a:p>
            <a:pPr marL="0" indent="411480">
              <a:spcBef>
                <a:spcPts val="0"/>
              </a:spcBef>
              <a:buNone/>
            </a:pP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Содержимое 5" descr="012.Свидетельство о рожд. Трифонова В.С..bmp"/>
          <p:cNvPicPr>
            <a:picLocks noGrp="1" noChangeAspect="1"/>
          </p:cNvPicPr>
          <p:nvPr>
            <p:ph sz="half" idx="1"/>
          </p:nvPr>
        </p:nvPicPr>
        <p:blipFill>
          <a:blip r:embed="rId2" cstate="print"/>
          <a:stretch>
            <a:fillRect/>
          </a:stretch>
        </p:blipFill>
        <p:spPr>
          <a:xfrm>
            <a:off x="214282" y="500042"/>
            <a:ext cx="4031950" cy="5411807"/>
          </a:xfrm>
          <a:prstGeom prst="rect">
            <a:avLst/>
          </a:prstGeom>
          <a:ln>
            <a:noFill/>
          </a:ln>
          <a:effectLst>
            <a:softEdge rad="112500"/>
          </a:effectLst>
        </p:spPr>
      </p:pic>
      <p:pic>
        <p:nvPicPr>
          <p:cNvPr id="7" name="Содержимое 6" descr="004.Удостоверение, военный билет Трифонова В.С..bmp"/>
          <p:cNvPicPr>
            <a:picLocks noGrp="1" noChangeAspect="1"/>
          </p:cNvPicPr>
          <p:nvPr>
            <p:ph sz="half" idx="2"/>
          </p:nvPr>
        </p:nvPicPr>
        <p:blipFill>
          <a:blip r:embed="rId3" cstate="print"/>
          <a:stretch>
            <a:fillRect/>
          </a:stretch>
        </p:blipFill>
        <p:spPr>
          <a:xfrm>
            <a:off x="4429124" y="714356"/>
            <a:ext cx="4539737" cy="4256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rot="1038509">
            <a:off x="4755106" y="2621650"/>
            <a:ext cx="4328905" cy="646331"/>
          </a:xfrm>
          <a:prstGeom prst="rect">
            <a:avLst/>
          </a:prstGeom>
          <a:noFill/>
          <a:ln w="6350">
            <a:solidFill>
              <a:schemeClr val="tx1"/>
            </a:solidFill>
          </a:ln>
          <a:effectLst>
            <a:glow rad="63500">
              <a:schemeClr val="accent2">
                <a:satMod val="175000"/>
                <a:alpha val="40000"/>
              </a:schemeClr>
            </a:glow>
          </a:effectLst>
        </p:spPr>
        <p:txBody>
          <a:bodyPr wrap="square" rtlCol="0">
            <a:spAutoFit/>
          </a:bodyPr>
          <a:lstStyle/>
          <a:p>
            <a:pPr algn="ctr"/>
            <a:r>
              <a:rPr lang="ru-RU" b="1" dirty="0" smtClean="0"/>
              <a:t>Трифоновы Василий и Анна с геологами</a:t>
            </a:r>
            <a:endParaRPr lang="ru-RU" b="1" dirty="0"/>
          </a:p>
        </p:txBody>
      </p:sp>
      <p:sp>
        <p:nvSpPr>
          <p:cNvPr id="10" name="TextBox 9"/>
          <p:cNvSpPr txBox="1"/>
          <p:nvPr/>
        </p:nvSpPr>
        <p:spPr>
          <a:xfrm rot="20601943">
            <a:off x="17496" y="4000039"/>
            <a:ext cx="3585006" cy="646331"/>
          </a:xfrm>
          <a:prstGeom prst="rect">
            <a:avLst/>
          </a:prstGeom>
          <a:noFill/>
          <a:ln w="6350">
            <a:solidFill>
              <a:schemeClr val="tx1"/>
            </a:solidFill>
          </a:ln>
          <a:effectLst>
            <a:glow rad="63500">
              <a:schemeClr val="accent2">
                <a:satMod val="175000"/>
                <a:alpha val="40000"/>
              </a:schemeClr>
            </a:glow>
          </a:effectLst>
        </p:spPr>
        <p:txBody>
          <a:bodyPr wrap="square" rtlCol="0">
            <a:spAutoFit/>
          </a:bodyPr>
          <a:lstStyle/>
          <a:p>
            <a:pPr algn="ctr"/>
            <a:r>
              <a:rPr lang="ru-RU" b="1" dirty="0" smtClean="0"/>
              <a:t>Трифонов Василий Семенович с дочерьми Таней и Валей</a:t>
            </a:r>
            <a:endParaRPr lang="ru-RU" b="1" dirty="0"/>
          </a:p>
        </p:txBody>
      </p:sp>
      <p:pic>
        <p:nvPicPr>
          <p:cNvPr id="8" name="Содержимое 7" descr="Трифонов Василий  семенович с  дочерми Таней  И Валей мальчик  а 002.jpg"/>
          <p:cNvPicPr>
            <a:picLocks noGrp="1" noChangeAspect="1"/>
          </p:cNvPicPr>
          <p:nvPr>
            <p:ph sz="half" idx="1"/>
          </p:nvPr>
        </p:nvPicPr>
        <p:blipFill>
          <a:blip r:embed="rId2" cstate="print"/>
          <a:stretch>
            <a:fillRect/>
          </a:stretch>
        </p:blipFill>
        <p:spPr>
          <a:xfrm rot="-900000">
            <a:off x="453998" y="490482"/>
            <a:ext cx="4179132" cy="2954610"/>
          </a:xfrm>
          <a:prstGeom prst="rect">
            <a:avLst/>
          </a:prstGeom>
          <a:ln>
            <a:noFill/>
          </a:ln>
          <a:effectLst>
            <a:outerShdw blurRad="292100" dist="139700" dir="2700000" algn="tl" rotWithShape="0">
              <a:srgbClr val="333333">
                <a:alpha val="65000"/>
              </a:srgbClr>
            </a:outerShdw>
          </a:effectLst>
        </p:spPr>
      </p:pic>
      <p:pic>
        <p:nvPicPr>
          <p:cNvPr id="9" name="Содержимое 8" descr="Трифоновы  Василий  и  Анна  с  геологами 002.jpg"/>
          <p:cNvPicPr>
            <a:picLocks noGrp="1" noChangeAspect="1"/>
          </p:cNvPicPr>
          <p:nvPr>
            <p:ph sz="half" idx="2"/>
          </p:nvPr>
        </p:nvPicPr>
        <p:blipFill>
          <a:blip r:embed="rId3" cstate="print"/>
          <a:stretch>
            <a:fillRect/>
          </a:stretch>
        </p:blipFill>
        <p:spPr>
          <a:xfrm rot="1080000">
            <a:off x="3338923" y="3107919"/>
            <a:ext cx="5218187" cy="301767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143008"/>
          </a:xfrm>
        </p:spPr>
        <p:txBody>
          <a:bodyPr>
            <a:noAutofit/>
          </a:bodyPr>
          <a:lstStyle/>
          <a:p>
            <a:r>
              <a:rPr lang="ru-RU" sz="3600" dirty="0" smtClean="0"/>
              <a:t>Дьяконов Петр Владимирович</a:t>
            </a:r>
            <a:br>
              <a:rPr lang="ru-RU" sz="3600" dirty="0" smtClean="0"/>
            </a:br>
            <a:r>
              <a:rPr lang="ru-RU" sz="3600" dirty="0" smtClean="0"/>
              <a:t>(1912 - 1944гг.)</a:t>
            </a:r>
            <a:endParaRPr lang="ru-RU" sz="3600" dirty="0"/>
          </a:p>
        </p:txBody>
      </p:sp>
      <p:sp>
        <p:nvSpPr>
          <p:cNvPr id="3" name="Содержимое 2"/>
          <p:cNvSpPr>
            <a:spLocks noGrp="1"/>
          </p:cNvSpPr>
          <p:nvPr>
            <p:ph sz="half" idx="1"/>
          </p:nvPr>
        </p:nvSpPr>
        <p:spPr>
          <a:xfrm>
            <a:off x="357158" y="1357298"/>
            <a:ext cx="4214842" cy="5357850"/>
          </a:xfrm>
          <a:ln w="6350">
            <a:solidFill>
              <a:schemeClr val="tx1"/>
            </a:solidFill>
          </a:ln>
          <a:effectLst>
            <a:glow rad="101600">
              <a:schemeClr val="accent1">
                <a:satMod val="175000"/>
                <a:alpha val="40000"/>
              </a:schemeClr>
            </a:glow>
          </a:effectLst>
        </p:spPr>
        <p:txBody>
          <a:bodyPr>
            <a:normAutofit fontScale="25000" lnSpcReduction="20000"/>
          </a:bodyPr>
          <a:lstStyle/>
          <a:p>
            <a:pPr indent="457200" algn="just">
              <a:spcBef>
                <a:spcPts val="0"/>
              </a:spcBef>
              <a:buNone/>
            </a:pPr>
            <a:r>
              <a:rPr lang="ru-RU" sz="4800" b="1" dirty="0" smtClean="0"/>
              <a:t>Письмо с фронта</a:t>
            </a:r>
            <a:endParaRPr lang="ru-RU" sz="4800" dirty="0" smtClean="0"/>
          </a:p>
          <a:p>
            <a:pPr marL="0" indent="457200" algn="just">
              <a:spcBef>
                <a:spcPts val="0"/>
              </a:spcBef>
              <a:buNone/>
            </a:pPr>
            <a:r>
              <a:rPr lang="ru-RU" sz="4800" dirty="0" smtClean="0"/>
              <a:t>В книге «Солдатский треугольник» Хабаровского книжного издательства 1975 года напечатано письмо фронтовика в далекое таёжное село Бомнак. </a:t>
            </a:r>
          </a:p>
          <a:p>
            <a:pPr marL="0" indent="457200" algn="just">
              <a:spcBef>
                <a:spcPts val="0"/>
              </a:spcBef>
              <a:buNone/>
            </a:pPr>
            <a:r>
              <a:rPr lang="ru-RU" sz="4800" b="1" dirty="0" smtClean="0"/>
              <a:t>Письмо фронтовика Петра Владимировича Дьяконова своим землякам – колхозникам сельхозартели «Ударник» Зейско-Учурского района.</a:t>
            </a:r>
            <a:endParaRPr lang="ru-RU" sz="4800" dirty="0" smtClean="0"/>
          </a:p>
          <a:p>
            <a:pPr marL="0" indent="457200" algn="just">
              <a:spcBef>
                <a:spcPts val="0"/>
              </a:spcBef>
              <a:buNone/>
            </a:pPr>
            <a:r>
              <a:rPr lang="ru-RU" sz="4800" b="1" dirty="0" smtClean="0"/>
              <a:t>24 февраля 1944 года.</a:t>
            </a:r>
            <a:endParaRPr lang="ru-RU" sz="4800" dirty="0" smtClean="0"/>
          </a:p>
          <a:p>
            <a:pPr marL="0" indent="457200" algn="just">
              <a:spcBef>
                <a:spcPts val="0"/>
              </a:spcBef>
              <a:buNone/>
            </a:pPr>
            <a:r>
              <a:rPr lang="ru-RU" sz="4800" b="1" dirty="0" smtClean="0"/>
              <a:t>«Мы, эвенки, до революции были бесправным народом, жили на окраинах Севера. Мы были неграмотными, вели кочевой образ жизни, питались одним мясом диких зверей, нам не давали возможности учиться.</a:t>
            </a:r>
            <a:endParaRPr lang="ru-RU" sz="4800" dirty="0" smtClean="0"/>
          </a:p>
          <a:p>
            <a:pPr marL="0" indent="457200" algn="just">
              <a:spcBef>
                <a:spcPts val="0"/>
              </a:spcBef>
              <a:buNone/>
            </a:pPr>
            <a:r>
              <a:rPr lang="ru-RU" sz="4800" b="1" dirty="0" smtClean="0"/>
              <a:t>Ростовщики и кулаки безжалостно эксплуатировали нас. Великая Октябрьская революция нам, эвенкам, как и всем народам нашей Родины, дала право свободной жизни, право на учебу и на получение образования. Среди эвенкийского населения организованы колхозы, партия и правительство выстроили нам новые светлые дома. Нам дали одинаковые права со всеми народами нашей великой страны.</a:t>
            </a:r>
            <a:endParaRPr lang="ru-RU" sz="4800" dirty="0" smtClean="0"/>
          </a:p>
          <a:p>
            <a:pPr marL="0" indent="457200" algn="just">
              <a:spcBef>
                <a:spcPts val="0"/>
              </a:spcBef>
              <a:buNone/>
            </a:pPr>
            <a:r>
              <a:rPr lang="ru-RU" sz="4800" b="1" dirty="0" smtClean="0"/>
              <a:t>Я, Дьяконов П.В., нахожусь в рядах Красной Армии, наравне со всеми народностями Родины защищаю свою Отчизну от немецко-фашистских захватчиков. Командование мне присвоило звание сержанта и доверило командовать орудийным подразделением. Большое доверие командования я оправдаю с честью, буду бить врага беспощадно. Призываю вас, земляки-эвенки, в тылу у нас оказывать нам помощь своим честным трудом. Больше давайте пушнины стране, больше трудитесь в колхозе, не забывайте оказывать нашим семьям помощь, а мы будем гнать с нашей родной земли ненавистную немчуру.</a:t>
            </a:r>
            <a:endParaRPr lang="ru-RU" sz="4800" dirty="0" smtClean="0"/>
          </a:p>
          <a:p>
            <a:pPr marL="0" indent="457200" algn="just">
              <a:spcBef>
                <a:spcPts val="0"/>
              </a:spcBef>
              <a:buNone/>
            </a:pPr>
            <a:r>
              <a:rPr lang="ru-RU" sz="4800" b="1" dirty="0" smtClean="0"/>
              <a:t>С приветом к вам, сержант П. Дьяконов. «Красное знамя», № 8, 24 февраля 1944 г.»</a:t>
            </a:r>
            <a:endParaRPr lang="ru-RU" sz="4800" dirty="0" smtClean="0"/>
          </a:p>
          <a:p>
            <a:pPr algn="just">
              <a:buNone/>
            </a:pPr>
            <a:endParaRPr lang="ru-RU" dirty="0"/>
          </a:p>
        </p:txBody>
      </p:sp>
      <p:sp>
        <p:nvSpPr>
          <p:cNvPr id="4" name="Содержимое 3"/>
          <p:cNvSpPr>
            <a:spLocks noGrp="1"/>
          </p:cNvSpPr>
          <p:nvPr>
            <p:ph sz="half" idx="2"/>
          </p:nvPr>
        </p:nvSpPr>
        <p:spPr>
          <a:xfrm>
            <a:off x="4857752" y="1357298"/>
            <a:ext cx="3829048" cy="5357850"/>
          </a:xfrm>
          <a:ln w="6350">
            <a:solidFill>
              <a:schemeClr val="tx1"/>
            </a:solidFill>
          </a:ln>
          <a:effectLst>
            <a:glow rad="101600">
              <a:schemeClr val="accent1">
                <a:satMod val="175000"/>
                <a:alpha val="40000"/>
              </a:schemeClr>
            </a:glow>
          </a:effectLst>
        </p:spPr>
        <p:txBody>
          <a:bodyPr>
            <a:normAutofit fontScale="25000" lnSpcReduction="20000"/>
          </a:bodyPr>
          <a:lstStyle/>
          <a:p>
            <a:pPr marL="0" indent="411480" algn="just">
              <a:spcBef>
                <a:spcPts val="0"/>
              </a:spcBef>
              <a:buNone/>
            </a:pPr>
            <a:r>
              <a:rPr lang="ru-RU" sz="6800" dirty="0" smtClean="0"/>
              <a:t>Письмо дошло до адресата. Колхозники, читая его, гордились своим односельчанином. Но больше весточки от него не приходили, дальнейшая судьба солдата была неизвестна, после Победы он не вернулся домой…</a:t>
            </a:r>
          </a:p>
          <a:p>
            <a:pPr marL="0" indent="411480" algn="just">
              <a:spcBef>
                <a:spcPts val="0"/>
              </a:spcBef>
              <a:buNone/>
            </a:pPr>
            <a:r>
              <a:rPr lang="ru-RU" sz="6800" dirty="0" smtClean="0"/>
              <a:t> Только спустя годы (где-то в пятидесятых, по воспоминаниям жителей села), приехал в Бомнак военный и рассказал, что сержант Дьяконов П.В. погиб 15 марта 1944 года на реке Нарва в Ленинградской области через 3 недели после написания письма и привез награды солдата.</a:t>
            </a:r>
          </a:p>
          <a:p>
            <a:pPr marL="0" indent="411480" algn="just">
              <a:spcBef>
                <a:spcPts val="0"/>
              </a:spcBef>
              <a:buNone/>
            </a:pPr>
            <a:r>
              <a:rPr lang="ru-RU" sz="6800" dirty="0" smtClean="0"/>
              <a:t>Не осталось в живых родственников Петра Владимировича, не сохранились награды, нет даже фотографии, но на мемориальной доске, посвященной воинам-землякам села Бомнак, не вернувшимся с войны, навечно высечено имя смелого сына эвенкийского народа и читают потомки последнее письмо героя. </a:t>
            </a:r>
          </a:p>
          <a:p>
            <a:pPr marL="0" indent="411480">
              <a:spcBef>
                <a:spcPts val="0"/>
              </a:spcBef>
            </a:pP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000" dirty="0" smtClean="0"/>
              <a:t>Именной список безвозвратных потерь сержантского и рядового состава</a:t>
            </a:r>
            <a:endParaRPr lang="ru-RU" sz="3000" dirty="0"/>
          </a:p>
        </p:txBody>
      </p:sp>
      <p:pic>
        <p:nvPicPr>
          <p:cNvPr id="4" name="Содержимое 3" descr="002.Список погибших. Дьяконов П.В..bmp"/>
          <p:cNvPicPr>
            <a:picLocks noGrp="1" noChangeAspect="1"/>
          </p:cNvPicPr>
          <p:nvPr>
            <p:ph idx="1"/>
          </p:nvPr>
        </p:nvPicPr>
        <p:blipFill>
          <a:blip r:embed="rId2" cstate="print"/>
          <a:stretch>
            <a:fillRect/>
          </a:stretch>
        </p:blipFill>
        <p:spPr>
          <a:xfrm>
            <a:off x="500034" y="1428736"/>
            <a:ext cx="7509047" cy="5179989"/>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400" dirty="0" smtClean="0"/>
              <a:t>Фамилия Дьяконова В.П. занесена на мемориальную доску в с. Бомнак Зейского района</a:t>
            </a:r>
            <a:endParaRPr lang="ru-RU" sz="2400" dirty="0"/>
          </a:p>
        </p:txBody>
      </p:sp>
      <p:pic>
        <p:nvPicPr>
          <p:cNvPr id="4" name="Содержимое 3" descr="004. Фамилия Дьяконова П.В. занесена на мемориальную доску в с. Бомнак.bmp"/>
          <p:cNvPicPr>
            <a:picLocks noGrp="1" noChangeAspect="1"/>
          </p:cNvPicPr>
          <p:nvPr>
            <p:ph idx="1"/>
          </p:nvPr>
        </p:nvPicPr>
        <p:blipFill>
          <a:blip r:embed="rId2">
            <a:lum contrast="18000"/>
          </a:blip>
          <a:stretch>
            <a:fillRect/>
          </a:stretch>
        </p:blipFill>
        <p:spPr>
          <a:xfrm>
            <a:off x="2500298" y="1357298"/>
            <a:ext cx="4019576" cy="5359434"/>
          </a:xfrm>
          <a:prstGeom prst="rect">
            <a:avLst/>
          </a:prstGeom>
          <a:ln w="38100" cap="sq">
            <a:solidFill>
              <a:srgbClr val="000000"/>
            </a:solidFill>
            <a:prstDash val="solid"/>
            <a:miter lim="800000"/>
          </a:ln>
          <a:effectLst>
            <a:outerShdw blurRad="76200" dist="12700" dir="2700000" sy="-23000" kx="-800400" algn="bl" rotWithShape="0">
              <a:prstClr val="black">
                <a:alpha val="20000"/>
              </a:prst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72560" cy="1143000"/>
          </a:xfrm>
        </p:spPr>
        <p:txBody>
          <a:bodyPr>
            <a:normAutofit/>
          </a:bodyPr>
          <a:lstStyle/>
          <a:p>
            <a:r>
              <a:rPr lang="ru-RU" sz="1800" dirty="0" smtClean="0"/>
              <a:t>Памятник землякам, погибшим в годы Великой Отечественной войны. </a:t>
            </a:r>
            <a:br>
              <a:rPr lang="ru-RU" sz="1800" dirty="0" smtClean="0"/>
            </a:br>
            <a:r>
              <a:rPr lang="ru-RU" sz="1800" dirty="0" smtClean="0"/>
              <a:t>с. Бомнак Зейского района Амурской области</a:t>
            </a:r>
            <a:endParaRPr lang="ru-RU" sz="1800" dirty="0"/>
          </a:p>
        </p:txBody>
      </p:sp>
      <p:pic>
        <p:nvPicPr>
          <p:cNvPr id="4" name="Содержимое 3" descr="003. Памятник землякам, погибшим в годы Великой Отечественной войны. с. Бомнак Зейского района Амурской области.bmp"/>
          <p:cNvPicPr>
            <a:picLocks noGrp="1" noChangeAspect="1"/>
          </p:cNvPicPr>
          <p:nvPr>
            <p:ph idx="1"/>
          </p:nvPr>
        </p:nvPicPr>
        <p:blipFill>
          <a:blip r:embed="rId2"/>
          <a:stretch>
            <a:fillRect/>
          </a:stretch>
        </p:blipFill>
        <p:spPr>
          <a:xfrm>
            <a:off x="1945051" y="2439395"/>
            <a:ext cx="5253897" cy="30301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Романов Сидор Егорович</a:t>
            </a:r>
            <a:br>
              <a:rPr lang="ru-RU" dirty="0" smtClean="0"/>
            </a:br>
            <a:r>
              <a:rPr lang="ru-RU" dirty="0" smtClean="0"/>
              <a:t>07.11.16- 16.04.98</a:t>
            </a:r>
            <a:endParaRPr lang="ru-RU" dirty="0"/>
          </a:p>
        </p:txBody>
      </p:sp>
      <p:pic>
        <p:nvPicPr>
          <p:cNvPr id="5" name="Содержимое 4" descr="001.Романов Сидор Егорович (2).bmp"/>
          <p:cNvPicPr>
            <a:picLocks noGrp="1" noChangeAspect="1"/>
          </p:cNvPicPr>
          <p:nvPr>
            <p:ph sz="half" idx="1"/>
          </p:nvPr>
        </p:nvPicPr>
        <p:blipFill>
          <a:blip r:embed="rId2" cstate="print"/>
          <a:stretch>
            <a:fillRect/>
          </a:stretch>
        </p:blipFill>
        <p:spPr>
          <a:xfrm>
            <a:off x="571472" y="1643050"/>
            <a:ext cx="3376281" cy="4525963"/>
          </a:xfrm>
          <a:prstGeom prst="rect">
            <a:avLst/>
          </a:prstGeom>
          <a:ln>
            <a:noFill/>
          </a:ln>
          <a:effectLst>
            <a:outerShdw blurRad="292100" dist="139700" dir="2700000" algn="tl" rotWithShape="0">
              <a:srgbClr val="333333">
                <a:alpha val="65000"/>
              </a:srgbClr>
            </a:outerShdw>
          </a:effectLst>
        </p:spPr>
      </p:pic>
      <p:sp>
        <p:nvSpPr>
          <p:cNvPr id="4" name="Содержимое 3"/>
          <p:cNvSpPr>
            <a:spLocks noGrp="1"/>
          </p:cNvSpPr>
          <p:nvPr>
            <p:ph sz="half" idx="2"/>
          </p:nvPr>
        </p:nvSpPr>
        <p:spPr/>
        <p:txBody>
          <a:bodyPr>
            <a:normAutofit fontScale="47500" lnSpcReduction="20000"/>
          </a:bodyPr>
          <a:lstStyle/>
          <a:p>
            <a:pPr marL="0" indent="411480" algn="just">
              <a:buNone/>
            </a:pPr>
            <a:r>
              <a:rPr lang="ru-RU" dirty="0" smtClean="0"/>
              <a:t>Ветеран Великой Отечественной войны.</a:t>
            </a:r>
          </a:p>
          <a:p>
            <a:pPr marL="0" indent="411480" algn="just">
              <a:buNone/>
            </a:pPr>
            <a:r>
              <a:rPr lang="ru-RU" dirty="0" smtClean="0"/>
              <a:t>Житель села Бомнак Зейского района.</a:t>
            </a:r>
          </a:p>
          <a:p>
            <a:pPr marL="0" indent="411480" algn="just">
              <a:buNone/>
            </a:pPr>
            <a:r>
              <a:rPr lang="ru-RU" dirty="0" smtClean="0"/>
              <a:t> </a:t>
            </a:r>
          </a:p>
          <a:p>
            <a:pPr marL="0" indent="411480" algn="just">
              <a:buNone/>
            </a:pPr>
            <a:r>
              <a:rPr lang="ru-RU" dirty="0" smtClean="0"/>
              <a:t>Родился 7 ноября 1916 года. в селе Ирокан Зейского района, коренной эвенк.</a:t>
            </a:r>
          </a:p>
          <a:p>
            <a:pPr marL="0" indent="411480" algn="just">
              <a:buNone/>
            </a:pPr>
            <a:r>
              <a:rPr lang="ru-RU" dirty="0" smtClean="0"/>
              <a:t>Окончил Институт народов Крайнего Севера в городе Ленинграде в 1938 году по специальности плановик. Работал председателем колхоза, инструктором райисполкома. Призван на действительную военную службу и направлен в часть 15 сентября 1937 года. В 1941 году отправлен на Западный фронт в г. Луга в составе ремонтной бригады. Затем служил на Дальнем Востоке в составе 10 отделения мотопонтонного батальона - командир понтонного отделения, затем командир стрелкового отделения. Член Коммунистической партии Советского Союза с 1942 года.</a:t>
            </a:r>
          </a:p>
          <a:p>
            <a:pPr marL="0" indent="411480" algn="just">
              <a:buNone/>
            </a:pPr>
            <a:r>
              <a:rPr lang="ru-RU" dirty="0" smtClean="0"/>
              <a:t>С 9 августа 1945 года по 3 сентября 1945 года участвовал в боях с Японией в составе 56 стрелкового полка, помощником командира взвода, в звании сержант. Закончил войну на Курильских островах. Демобилизован в запас 26 июня 1946 года.</a:t>
            </a:r>
          </a:p>
          <a:p>
            <a:pPr marL="0" indent="411480" algn="just">
              <a:buNone/>
            </a:pPr>
            <a:r>
              <a:rPr lang="ru-RU" dirty="0" smtClean="0"/>
              <a:t>После войны жил в с. Ирокан Зейского района и работал председателем сельсовета.</a:t>
            </a:r>
          </a:p>
          <a:p>
            <a:pPr marL="0" indent="411480" algn="just">
              <a:buNone/>
            </a:pPr>
            <a:r>
              <a:rPr lang="ru-RU" dirty="0" smtClean="0"/>
              <a:t>В 1960 году семья переехала в с. Бомнак Зейского района. Работал парторгом, затем заведующим «Красной палаткой» в совхозе «Ударник».</a:t>
            </a:r>
          </a:p>
          <a:p>
            <a:pPr marL="0" indent="411480" algn="just">
              <a:buNone/>
            </a:pPr>
            <a:r>
              <a:rPr lang="ru-RU" dirty="0" smtClean="0"/>
              <a:t>Женат, вырастил троих дочерей.</a:t>
            </a:r>
          </a:p>
          <a:p>
            <a:pPr marL="0" indent="411480" algn="just">
              <a:buNone/>
            </a:pPr>
            <a:r>
              <a:rPr lang="ru-RU" dirty="0" smtClean="0"/>
              <a:t>Умер 16 апреля 1998 году.  </a:t>
            </a:r>
          </a:p>
          <a:p>
            <a:pPr indent="411480" algn="just">
              <a:buNone/>
            </a:pPr>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200" dirty="0" smtClean="0"/>
              <a:t>Романов Сидор Егорович с женой</a:t>
            </a:r>
            <a:endParaRPr lang="ru-RU" sz="3200" dirty="0"/>
          </a:p>
        </p:txBody>
      </p:sp>
      <p:pic>
        <p:nvPicPr>
          <p:cNvPr id="4" name="Содержимое 3" descr="002.Романов Сидор Егорович с женой.bmp"/>
          <p:cNvPicPr>
            <a:picLocks noGrp="1" noChangeAspect="1"/>
          </p:cNvPicPr>
          <p:nvPr>
            <p:ph idx="1"/>
          </p:nvPr>
        </p:nvPicPr>
        <p:blipFill>
          <a:blip r:embed="rId2"/>
          <a:stretch>
            <a:fillRect/>
          </a:stretch>
        </p:blipFill>
        <p:spPr>
          <a:xfrm>
            <a:off x="1285852" y="1571612"/>
            <a:ext cx="6555181" cy="4778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12968" cy="939784"/>
          </a:xfrm>
        </p:spPr>
        <p:txBody>
          <a:bodyPr>
            <a:normAutofit fontScale="90000"/>
          </a:bodyPr>
          <a:lstStyle/>
          <a:p>
            <a:pPr marL="0" indent="411480"/>
            <a:r>
              <a:rPr lang="ru-RU" sz="2200" dirty="0" smtClean="0"/>
              <a:t/>
            </a:r>
            <a:br>
              <a:rPr lang="ru-RU" sz="2200" dirty="0" smtClean="0"/>
            </a:br>
            <a:r>
              <a:rPr lang="ru-RU" sz="3600" dirty="0" smtClean="0"/>
              <a:t>Сафронов Николай Константинович</a:t>
            </a:r>
            <a:br>
              <a:rPr lang="ru-RU" sz="3600" dirty="0" smtClean="0"/>
            </a:br>
            <a:r>
              <a:rPr lang="ru-RU" sz="3600" dirty="0" smtClean="0"/>
              <a:t>(20 февраля 1916 г. – 20 октября 1990 г.)</a:t>
            </a:r>
            <a:br>
              <a:rPr lang="ru-RU" sz="3600" dirty="0" smtClean="0"/>
            </a:br>
            <a:endParaRPr lang="ru-RU" sz="3600" dirty="0"/>
          </a:p>
        </p:txBody>
      </p:sp>
      <p:pic>
        <p:nvPicPr>
          <p:cNvPr id="5" name="Содержимое 4" descr="001.Сафронов Николай Константинович.bmp"/>
          <p:cNvPicPr>
            <a:picLocks noGrp="1" noChangeAspect="1"/>
          </p:cNvPicPr>
          <p:nvPr>
            <p:ph sz="half" idx="1"/>
          </p:nvPr>
        </p:nvPicPr>
        <p:blipFill>
          <a:blip r:embed="rId2" cstate="print"/>
          <a:stretch>
            <a:fillRect/>
          </a:stretch>
        </p:blipFill>
        <p:spPr>
          <a:xfrm>
            <a:off x="642910" y="1315056"/>
            <a:ext cx="3643338" cy="51298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Содержимое 3"/>
          <p:cNvSpPr>
            <a:spLocks noGrp="1"/>
          </p:cNvSpPr>
          <p:nvPr>
            <p:ph sz="half" idx="2"/>
          </p:nvPr>
        </p:nvSpPr>
        <p:spPr>
          <a:xfrm>
            <a:off x="4643438" y="1214422"/>
            <a:ext cx="4038600" cy="4768865"/>
          </a:xfrm>
        </p:spPr>
        <p:txBody>
          <a:bodyPr>
            <a:normAutofit fontScale="25000" lnSpcReduction="20000"/>
          </a:bodyPr>
          <a:lstStyle/>
          <a:p>
            <a:pPr marL="0" indent="411480">
              <a:buNone/>
            </a:pPr>
            <a:r>
              <a:rPr lang="ru-RU" sz="4200" dirty="0" smtClean="0"/>
              <a:t>Житель села Бомнак Зейского района Амурской области</a:t>
            </a:r>
          </a:p>
          <a:p>
            <a:pPr marL="0" indent="411480" algn="just">
              <a:buNone/>
            </a:pPr>
            <a:r>
              <a:rPr lang="ru-RU" sz="4200" dirty="0" smtClean="0"/>
              <a:t>Ветеран Великой Отечественной войны. </a:t>
            </a:r>
          </a:p>
          <a:p>
            <a:pPr marL="0" indent="411480" algn="just">
              <a:buNone/>
            </a:pPr>
            <a:r>
              <a:rPr lang="ru-RU" sz="4200" dirty="0" smtClean="0"/>
              <a:t>Семья Сафроновых жила трудно. Приходилось трудиться от зари до зари. С малых лет Николай Константинович батрачил у кулаков в своей деревне. Когда в 30-ые годы образовался колхоз «Северный луч», Николай пошел работать охотником, добывал ондатру, соболя, лисицу, белок и занимался оленеводством. Очень добросовестно относился к своей работе, показывал хорошие результаты, поэтому был направлен на Выставку достижений народного хозяйства в город Благовещенск, где демонстрировал красавцев-оленей.</a:t>
            </a:r>
          </a:p>
          <a:p>
            <a:pPr marL="0" indent="411480" algn="just">
              <a:buNone/>
            </a:pPr>
            <a:r>
              <a:rPr lang="ru-RU" sz="4200" dirty="0" smtClean="0"/>
              <a:t> В 1935 году вступил в ряды ВЛКСМ.  С такими же активными молодыми людьми читал лекции о социалистическом строе, о новой жизни, участвовал в показах самодеятельных концертов.</a:t>
            </a:r>
          </a:p>
          <a:p>
            <a:pPr marL="0" indent="411480" algn="just">
              <a:buNone/>
            </a:pPr>
            <a:r>
              <a:rPr lang="ru-RU" sz="4200" dirty="0" smtClean="0"/>
              <a:t>Когда грянула война Николаю Константиновичу было 25 лет. Сразу пошел проситься на фронт, но получил отсрочку на 1 год. Призвали в ряды Красной Армии на защиту Родины в 1942 году. Воевал в 61-й стрелковой дивизии. Дивизия называлась Мамаевская, потому что командовал ей умный, смелый генерал – лейтенант Петр Мамаев. Николай Константинович служил снайпером.</a:t>
            </a:r>
          </a:p>
          <a:p>
            <a:pPr marL="0" indent="411480" algn="just">
              <a:buNone/>
            </a:pPr>
            <a:r>
              <a:rPr lang="ru-RU" sz="4200" dirty="0" smtClean="0"/>
              <a:t>Николай Константинович прошел через всю войну. Победа застала его на Дальнем Востоке.  В 1945 году оказался среди тех, кого отправили на Дальний Восток в Маньчжурию. За боевые заслуги в военных действиях против японских милитаристов Указом Президиума Верховного Совета СССР от 30 сентября 1945 года Сафронов Николай Константинович награжден медалью «За Победу над Японией», которую ему вручил 25 апреля 1946 года сам командир 535-го стрелкового полка подполковник Гущин.</a:t>
            </a:r>
          </a:p>
          <a:p>
            <a:pPr marL="0" indent="411480" algn="just">
              <a:buNone/>
            </a:pPr>
            <a:r>
              <a:rPr lang="ru-RU" sz="4200" dirty="0" smtClean="0"/>
              <a:t>Сразу после возвращения стал работать охотником и оленеводом. Односельчане выбрали его своим бригадиром. Под его руководством каждый год бригада перевыполняла план по добыче пушнины и мяса, увеличивала поголовье оленей.</a:t>
            </a:r>
          </a:p>
          <a:p>
            <a:pPr marL="0" indent="411480" algn="just">
              <a:buNone/>
            </a:pPr>
            <a:r>
              <a:rPr lang="ru-RU" sz="4200" dirty="0" smtClean="0"/>
              <a:t>Награждался юбилейными медалями ко Дню Победы в Великой Отечественной войне, юбилейными медалями Вооруженных сил СССР, и медалями «За </a:t>
            </a:r>
            <a:r>
              <a:rPr lang="ru-RU" sz="4800" dirty="0" smtClean="0"/>
              <a:t>доблестный труд».</a:t>
            </a:r>
            <a:endParaRPr lang="ru-RU" sz="4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002.Сафронов Николай Константинович..bmp"/>
          <p:cNvPicPr>
            <a:picLocks noGrp="1" noChangeAspect="1"/>
          </p:cNvPicPr>
          <p:nvPr>
            <p:ph idx="1"/>
          </p:nvPr>
        </p:nvPicPr>
        <p:blipFill>
          <a:blip r:embed="rId2"/>
          <a:stretch>
            <a:fillRect/>
          </a:stretch>
        </p:blipFill>
        <p:spPr>
          <a:xfrm>
            <a:off x="1357290" y="714356"/>
            <a:ext cx="7500989" cy="4833573"/>
          </a:xfrm>
          <a:ln>
            <a:noFill/>
          </a:ln>
          <a:effectLst>
            <a:outerShdw blurRad="225425" dist="50800" dir="5220000" algn="ctr">
              <a:srgbClr val="000000">
                <a:alpha val="33000"/>
              </a:srgbClr>
            </a:outerShdw>
            <a:softEdge rad="12700"/>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8712968" cy="1143000"/>
          </a:xfrm>
        </p:spPr>
        <p:txBody>
          <a:bodyPr>
            <a:noAutofit/>
          </a:bodyPr>
          <a:lstStyle/>
          <a:p>
            <a:r>
              <a:rPr lang="ru-RU" sz="3600" dirty="0" smtClean="0"/>
              <a:t>Яковлев Филипп Семёнович</a:t>
            </a:r>
            <a:br>
              <a:rPr lang="ru-RU" sz="3600" dirty="0" smtClean="0"/>
            </a:br>
            <a:r>
              <a:rPr lang="ru-RU" sz="3600" dirty="0" smtClean="0"/>
              <a:t>(8 марта 1904 г. – 26 августа 1995 г.)</a:t>
            </a:r>
          </a:p>
        </p:txBody>
      </p:sp>
      <p:pic>
        <p:nvPicPr>
          <p:cNvPr id="5" name="Содержимое 4" descr="001.Яковлев Ф.С..bmp"/>
          <p:cNvPicPr>
            <a:picLocks noGrp="1" noChangeAspect="1"/>
          </p:cNvPicPr>
          <p:nvPr>
            <p:ph sz="half" idx="1"/>
          </p:nvPr>
        </p:nvPicPr>
        <p:blipFill>
          <a:blip r:embed="rId2" cstate="print"/>
          <a:stretch>
            <a:fillRect/>
          </a:stretch>
        </p:blipFill>
        <p:spPr>
          <a:xfrm>
            <a:off x="893036" y="1600200"/>
            <a:ext cx="3166928" cy="4525963"/>
          </a:xfrm>
          <a:ln>
            <a:noFill/>
          </a:ln>
          <a:effectLst/>
          <a:scene3d>
            <a:camera prst="orthographicFront">
              <a:rot lat="0" lon="0" rev="0"/>
            </a:camera>
            <a:lightRig rig="glow" dir="t">
              <a:rot lat="0" lon="0" rev="14100000"/>
            </a:lightRig>
          </a:scene3d>
          <a:sp3d prstMaterial="softEdge">
            <a:bevelT w="127000" prst="artDeco"/>
          </a:sp3d>
        </p:spPr>
      </p:pic>
      <p:sp>
        <p:nvSpPr>
          <p:cNvPr id="4" name="Содержимое 3"/>
          <p:cNvSpPr>
            <a:spLocks noGrp="1"/>
          </p:cNvSpPr>
          <p:nvPr>
            <p:ph sz="half" idx="2"/>
          </p:nvPr>
        </p:nvSpPr>
        <p:spPr/>
        <p:txBody>
          <a:bodyPr>
            <a:normAutofit fontScale="47500" lnSpcReduction="20000"/>
          </a:bodyPr>
          <a:lstStyle/>
          <a:p>
            <a:pPr>
              <a:buNone/>
            </a:pPr>
            <a:r>
              <a:rPr lang="ru-RU" dirty="0" smtClean="0"/>
              <a:t> </a:t>
            </a:r>
            <a:endParaRPr lang="ru-RU" sz="2900" dirty="0" smtClean="0"/>
          </a:p>
          <a:p>
            <a:pPr marL="0" indent="411480" algn="just">
              <a:spcBef>
                <a:spcPts val="0"/>
              </a:spcBef>
              <a:buNone/>
            </a:pPr>
            <a:r>
              <a:rPr lang="ru-RU" sz="2900" dirty="0" smtClean="0"/>
              <a:t>Ветеран Великой Отечественной войны.</a:t>
            </a:r>
          </a:p>
          <a:p>
            <a:pPr marL="0" indent="411480" algn="just">
              <a:spcBef>
                <a:spcPts val="0"/>
              </a:spcBef>
              <a:buNone/>
            </a:pPr>
            <a:r>
              <a:rPr lang="ru-RU" sz="2900" dirty="0" smtClean="0"/>
              <a:t>Житель с. Бомнак Зейского района Амурской области</a:t>
            </a:r>
          </a:p>
          <a:p>
            <a:pPr marL="0" indent="411480" algn="just">
              <a:spcBef>
                <a:spcPts val="0"/>
              </a:spcBef>
              <a:buNone/>
            </a:pPr>
            <a:r>
              <a:rPr lang="ru-RU" sz="2900" dirty="0" smtClean="0"/>
              <a:t>Филипп Семёнович был старшим из троих сыновей в семье, их воспитывал отец, так как от болезни рано умерла мать. Жили в тайге, занимались охотой. </a:t>
            </a:r>
          </a:p>
          <a:p>
            <a:pPr marL="0" indent="411480" algn="just">
              <a:spcBef>
                <a:spcPts val="0"/>
              </a:spcBef>
              <a:buNone/>
            </a:pPr>
            <a:r>
              <a:rPr lang="ru-RU" sz="2900" dirty="0" smtClean="0"/>
              <a:t>Коренной эвенк, первый комсомолец 30-х годов, затем он вступил в ряды Коммунистической партии, работал секретарем партийной организации колхоза «Северный луч».</a:t>
            </a:r>
          </a:p>
          <a:p>
            <a:pPr marL="0" indent="411480" algn="just">
              <a:spcBef>
                <a:spcPts val="0"/>
              </a:spcBef>
              <a:buNone/>
            </a:pPr>
            <a:r>
              <a:rPr lang="ru-RU" sz="2900" dirty="0" smtClean="0"/>
              <a:t> В 1941 году был призван в ряды Красной Армии. Служил разведчиком. Ветеран войны на Дальнем Востоке против японцев. За добросовестное выполнение боевых заданий награждён медалью «За отвагу», имел и другие награды, которые к сожалению, не сохранились.</a:t>
            </a:r>
          </a:p>
          <a:p>
            <a:pPr marL="0" indent="411480" algn="just">
              <a:spcBef>
                <a:spcPts val="0"/>
              </a:spcBef>
              <a:buNone/>
            </a:pPr>
            <a:r>
              <a:rPr lang="ru-RU" sz="2900" dirty="0" smtClean="0"/>
              <a:t>После Победы ветераны возвращались в свои селения, занимаясь привычными промыслами. Все эвенки - участники тех страшных событий, вспоминать подробности войны очень не любили, их рассказы даже о собственных подвигах весьма скудны. Филипп Семёнович - не исключение, о войне говорить не любил…</a:t>
            </a:r>
          </a:p>
          <a:p>
            <a:pPr>
              <a:buNone/>
            </a:pPr>
            <a:endParaRPr lang="ru-RU" sz="29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706</TotalTime>
  <Words>1089</Words>
  <Application>Microsoft Office PowerPoint</Application>
  <PresentationFormat>Экран (4:3)</PresentationFormat>
  <Paragraphs>106</Paragraphs>
  <Slides>27</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27</vt:i4>
      </vt:variant>
    </vt:vector>
  </HeadingPairs>
  <TitlesOfParts>
    <vt:vector size="28" baseType="lpstr">
      <vt:lpstr>Апекс</vt:lpstr>
      <vt:lpstr>Никто не забыт, ничто не забыто…</vt:lpstr>
      <vt:lpstr>АКТ О ВОЕННОЙ КАПИТУЛЯЦИИ</vt:lpstr>
      <vt:lpstr>Презентация PowerPoint</vt:lpstr>
      <vt:lpstr>Подписание акта о капитуляции Германии</vt:lpstr>
      <vt:lpstr> Сигова (Популова) Ульяна Нестеровна (11.11.1924 – 27.10.2000) </vt:lpstr>
      <vt:lpstr>Презентация PowerPoint</vt:lpstr>
      <vt:lpstr>Сараев Георгий Терентьевич (01.05.1924-15.02.1992)</vt:lpstr>
      <vt:lpstr>Сараев Георгий Терентьевич с братьями Тимофеем и Яковом</vt:lpstr>
      <vt:lpstr> Награды и удостоверения  Сараева Г.Т.</vt:lpstr>
      <vt:lpstr>Семейные фотографии, предоставленные внучкой Сараева Г.Т.</vt:lpstr>
      <vt:lpstr>Пакулов Пётр Михайлович 18.06.1922 - 25.03.2016.</vt:lpstr>
      <vt:lpstr>Стручков Пётр Васильевич, 1911-1972 гг</vt:lpstr>
      <vt:lpstr>Презентация PowerPoint</vt:lpstr>
      <vt:lpstr>Презентация PowerPoint</vt:lpstr>
      <vt:lpstr>Сафронов Сафрон Афанасьевич    (1925-1964)</vt:lpstr>
      <vt:lpstr> Трифонов Василий Семенович (13 ноября1925 г.– 28 июля 1989 г.) </vt:lpstr>
      <vt:lpstr>Презентация PowerPoint</vt:lpstr>
      <vt:lpstr>Презентация PowerPoint</vt:lpstr>
      <vt:lpstr>Дьяконов Петр Владимирович (1912 - 1944гг.)</vt:lpstr>
      <vt:lpstr>Именной список безвозвратных потерь сержантского и рядового состава</vt:lpstr>
      <vt:lpstr>Фамилия Дьяконова В.П. занесена на мемориальную доску в с. Бомнак Зейского района</vt:lpstr>
      <vt:lpstr>Памятник землякам, погибшим в годы Великой Отечественной войны.  с. Бомнак Зейского района Амурской области</vt:lpstr>
      <vt:lpstr>Романов Сидор Егорович 07.11.16- 16.04.98</vt:lpstr>
      <vt:lpstr>Романов Сидор Егорович с женой</vt:lpstr>
      <vt:lpstr> Сафронов Николай Константинович (20 февраля 1916 г. – 20 октября 1990 г.) </vt:lpstr>
      <vt:lpstr>Презентация PowerPoint</vt:lpstr>
      <vt:lpstr>Яковлев Филипп Семёнович (8 марта 1904 г. – 26 августа 1995 г.)</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Никто не забыт, ничто не забыто…</dc:title>
  <dc:creator>Arhiv</dc:creator>
  <cp:lastModifiedBy>Elena Tarasova</cp:lastModifiedBy>
  <cp:revision>75</cp:revision>
  <dcterms:created xsi:type="dcterms:W3CDTF">2020-10-06T03:33:05Z</dcterms:created>
  <dcterms:modified xsi:type="dcterms:W3CDTF">2020-11-05T08:46:52Z</dcterms:modified>
</cp:coreProperties>
</file>